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1" r:id="rId4"/>
  </p:sldMasterIdLst>
  <p:notesMasterIdLst>
    <p:notesMasterId r:id="rId77"/>
  </p:notesMasterIdLst>
  <p:handoutMasterIdLst>
    <p:handoutMasterId r:id="rId78"/>
  </p:handoutMasterIdLst>
  <p:sldIdLst>
    <p:sldId id="256" r:id="rId5"/>
    <p:sldId id="258" r:id="rId6"/>
    <p:sldId id="337" r:id="rId7"/>
    <p:sldId id="409" r:id="rId8"/>
    <p:sldId id="405" r:id="rId9"/>
    <p:sldId id="406" r:id="rId10"/>
    <p:sldId id="407" r:id="rId11"/>
    <p:sldId id="408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37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434" r:id="rId36"/>
    <p:sldId id="435" r:id="rId37"/>
    <p:sldId id="436" r:id="rId38"/>
    <p:sldId id="459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78" r:id="rId47"/>
    <p:sldId id="403" r:id="rId48"/>
    <p:sldId id="404" r:id="rId49"/>
    <p:sldId id="460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75" r:id="rId63"/>
    <p:sldId id="462" r:id="rId64"/>
    <p:sldId id="463" r:id="rId65"/>
    <p:sldId id="464" r:id="rId66"/>
    <p:sldId id="465" r:id="rId67"/>
    <p:sldId id="476" r:id="rId68"/>
    <p:sldId id="467" r:id="rId69"/>
    <p:sldId id="468" r:id="rId70"/>
    <p:sldId id="477" r:id="rId71"/>
    <p:sldId id="470" r:id="rId72"/>
    <p:sldId id="471" r:id="rId73"/>
    <p:sldId id="472" r:id="rId74"/>
    <p:sldId id="473" r:id="rId75"/>
    <p:sldId id="474" r:id="rId76"/>
  </p:sldIdLst>
  <p:sldSz cx="9144000" cy="6858000" type="screen4x3"/>
  <p:notesSz cx="5029200" cy="77724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andara" panose="020E0502030303020204" pitchFamily="34" charset="0"/>
      <p:regular r:id="rId83"/>
      <p:bold r:id="rId84"/>
      <p:italic r:id="rId85"/>
      <p:boldItalic r:id="rId86"/>
    </p:embeddedFont>
    <p:embeddedFont>
      <p:font typeface="MS PGothic" panose="020B0600070205080204" pitchFamily="34" charset="-128"/>
      <p:regular r:id="rId87"/>
    </p:embeddedFont>
    <p:embeddedFont>
      <p:font typeface="Webdings" panose="05030102010509060703" pitchFamily="18" charset="2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48">
          <p15:clr>
            <a:srgbClr val="A4A3A4"/>
          </p15:clr>
        </p15:guide>
        <p15:guide id="2" pos="15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8" autoAdjust="0"/>
    <p:restoredTop sz="74956" autoAdjust="0"/>
  </p:normalViewPr>
  <p:slideViewPr>
    <p:cSldViewPr snapToGrid="0" showGuides="1">
      <p:cViewPr varScale="1">
        <p:scale>
          <a:sx n="51" d="100"/>
          <a:sy n="51" d="100"/>
        </p:scale>
        <p:origin x="1900" y="32"/>
      </p:cViewPr>
      <p:guideLst>
        <p:guide orient="horz" pos="2160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000" y="-96"/>
      </p:cViewPr>
      <p:guideLst>
        <p:guide orient="horz" pos="2448"/>
        <p:guide pos="15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font" Target="fonts/font6.fntdata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4.fntdata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79320" cy="388620"/>
          </a:xfrm>
          <a:prstGeom prst="rect">
            <a:avLst/>
          </a:prstGeom>
        </p:spPr>
        <p:txBody>
          <a:bodyPr vert="horz" lIns="73145" tIns="36573" rIns="73145" bIns="36573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848716" y="0"/>
            <a:ext cx="2179320" cy="388620"/>
          </a:xfrm>
          <a:prstGeom prst="rect">
            <a:avLst/>
          </a:prstGeom>
        </p:spPr>
        <p:txBody>
          <a:bodyPr vert="horz" lIns="73145" tIns="36573" rIns="73145" bIns="36573" rtlCol="0"/>
          <a:lstStyle>
            <a:lvl1pPr algn="r">
              <a:defRPr sz="1000"/>
            </a:lvl1pPr>
          </a:lstStyle>
          <a:p>
            <a:fld id="{DB228672-4337-41E0-A109-2BF6C0A0EED5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2431"/>
            <a:ext cx="2179320" cy="388620"/>
          </a:xfrm>
          <a:prstGeom prst="rect">
            <a:avLst/>
          </a:prstGeom>
        </p:spPr>
        <p:txBody>
          <a:bodyPr vert="horz" lIns="73145" tIns="36573" rIns="73145" bIns="36573" rtlCol="0" anchor="b"/>
          <a:lstStyle>
            <a:lvl1pPr algn="l">
              <a:defRPr sz="1000"/>
            </a:lvl1pPr>
          </a:lstStyle>
          <a:p>
            <a:r>
              <a:rPr lang="en-US"/>
              <a:t>Page XX-#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848716" y="7382431"/>
            <a:ext cx="2179320" cy="388620"/>
          </a:xfrm>
          <a:prstGeom prst="rect">
            <a:avLst/>
          </a:prstGeom>
        </p:spPr>
        <p:txBody>
          <a:bodyPr vert="horz" lIns="73145" tIns="36573" rIns="73145" bIns="36573" rtlCol="0" anchor="b"/>
          <a:lstStyle>
            <a:lvl1pPr algn="r">
              <a:defRPr sz="1000"/>
            </a:lvl1pPr>
          </a:lstStyle>
          <a:p>
            <a:fld id="{0381AB50-9623-476D-A480-EBA5402225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1869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582613"/>
            <a:ext cx="38862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73145" tIns="36573" rIns="73145" bIns="36573" rtlCol="0" anchor="ctr"/>
          <a:lstStyle/>
          <a:p>
            <a:r>
              <a:rPr lang="en-US" dirty="0"/>
              <a:t>text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600" y="3600452"/>
            <a:ext cx="3764690" cy="3497580"/>
          </a:xfrm>
          <a:prstGeom prst="rect">
            <a:avLst/>
          </a:prstGeom>
        </p:spPr>
        <p:txBody>
          <a:bodyPr vert="horz" lIns="73145" tIns="36573" rIns="73145" bIns="3657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739464" y="409168"/>
            <a:ext cx="0" cy="680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73145" tIns="36573" rIns="73145" bIns="36573"/>
          <a:lstStyle/>
          <a:p>
            <a:endParaRPr 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76955" y="129540"/>
            <a:ext cx="4767263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950" tIns="36975" rIns="73950" bIns="36975"/>
          <a:lstStyle/>
          <a:p>
            <a:pPr marL="0" marR="0" indent="0" algn="l" defTabSz="73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IBM </a:t>
            </a:r>
            <a:r>
              <a:rPr lang="en-US" sz="1000" b="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InfoSphere</a:t>
            </a:r>
            <a:r>
              <a:rPr lang="en-US" sz="1000" b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Information Server	Repository Functions, Metadata in the 				Parallel Framework, Job Control</a:t>
            </a: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2906049" y="7230482"/>
            <a:ext cx="202585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950" tIns="36975" rIns="73950" bIns="36975"/>
          <a:lstStyle/>
          <a:p>
            <a:pPr marL="0" marR="0" indent="0" algn="l" defTabSz="73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	          Page 01-</a:t>
            </a:r>
            <a:fld id="{BD9FB300-F9DC-4669-88F4-967ABA23CC04}" type="slidenum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pPr marL="0" marR="0" indent="0" algn="l" defTabSz="73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2209442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08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08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75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33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79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30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86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4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3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0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35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format of each line describing a column is: </a:t>
            </a:r>
          </a:p>
          <a:p>
            <a:r>
              <a:rPr lang="en-US" altLang="en-US"/>
              <a:t>column_name:[nullability]datatype;</a:t>
            </a:r>
          </a:p>
          <a:p>
            <a:endParaRPr lang="en-US" altLang="en-US"/>
          </a:p>
          <a:p>
            <a:r>
              <a:rPr lang="en-US" altLang="en-US"/>
              <a:t>column_name. </a:t>
            </a:r>
          </a:p>
          <a:p>
            <a:r>
              <a:rPr lang="en-US" altLang="en-US"/>
              <a:t>This is the name that identifies the column. Names must start with a letter or an underscore (_), and can contain only alphanumeric or underscore characters. The name is not case sensitive. The name can be of any length. </a:t>
            </a:r>
          </a:p>
          <a:p>
            <a:r>
              <a:rPr lang="en-US" altLang="en-US"/>
              <a:t>nullability. </a:t>
            </a:r>
          </a:p>
          <a:p>
            <a:r>
              <a:rPr lang="en-US" altLang="en-US"/>
              <a:t>You can optionally specify whether a column is allowed to contain a null value, or whether this would be viewed as invalid. If the column can be null, insert the word ’nullable’. By default columns are not nullable. </a:t>
            </a:r>
          </a:p>
          <a:p>
            <a:endParaRPr lang="en-US" altLang="en-US"/>
          </a:p>
          <a:p>
            <a:r>
              <a:rPr lang="en-US" altLang="en-US"/>
              <a:t>You can also include ’nullable’ at record level to specify that all columns are nullable, then override the setting for individual columns by specifying ‘not nullable’. For example:</a:t>
            </a:r>
          </a:p>
          <a:p>
            <a:r>
              <a:rPr lang="en-US" altLang="en-US"/>
              <a:t>record nullable ( </a:t>
            </a:r>
          </a:p>
          <a:p>
            <a:r>
              <a:rPr lang="en-US" altLang="en-US"/>
              <a:t>			name:not nullable string[255]; </a:t>
            </a:r>
          </a:p>
          <a:p>
            <a:r>
              <a:rPr lang="en-US" altLang="en-US"/>
              <a:t>			value1:int32; </a:t>
            </a:r>
          </a:p>
          <a:p>
            <a:r>
              <a:rPr lang="en-US" altLang="en-US"/>
              <a:t>			date:date</a:t>
            </a:r>
          </a:p>
          <a:p>
            <a:r>
              <a:rPr lang="en-US" altLang="en-US"/>
              <a:t>		    )</a:t>
            </a:r>
          </a:p>
          <a:p>
            <a:r>
              <a:rPr lang="en-US" altLang="en-US"/>
              <a:t>datatype. </a:t>
            </a:r>
          </a:p>
          <a:p>
            <a:r>
              <a:rPr lang="en-US" altLang="en-US"/>
              <a:t>This is the data type of the column. 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Another good way of capturing a schema is to set $OSH_PRINT_SCHEMAS and copy entries from the DataStage Director log.</a:t>
            </a:r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31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23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Schemas can only be used when Runtime Column Propogation is turned on in the stage.  This is discussed later in this module.</a:t>
            </a:r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92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4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18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92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4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Modify operators can add or change columns in a data flow.</a:t>
            </a:r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01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66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2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23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6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the Include descriptions box is checked, the text in Short descriptions and Long descriptions will be searched.</a:t>
            </a:r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6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04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498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28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89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3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66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8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07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73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0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91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32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345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741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721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400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98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83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202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050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138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82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671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228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a Sequence fails, and it is set to "Add check points so sequence is restartable on failure", then when the Sequence is re-run, activities that completed successfully in the prior run are skipped over (unless the "Do not checkpoint run" option was set for an activity).</a:t>
            </a:r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8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208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80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41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866775" y="582613"/>
            <a:ext cx="3886200" cy="29146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1.xml"/><Relationship Id="rId7" Type="http://schemas.openxmlformats.org/officeDocument/2006/relationships/oleObject" Target="../embeddings/oleObject4.bin"/><Relationship Id="rId2" Type="http://schemas.openxmlformats.org/officeDocument/2006/relationships/tags" Target="../tags/tag20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5.xml"/><Relationship Id="rId7" Type="http://schemas.openxmlformats.org/officeDocument/2006/relationships/oleObject" Target="../embeddings/oleObject5.bin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vmlDrawing" Target="../drawings/vmlDrawing6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1.emf"/><Relationship Id="rId4" Type="http://schemas.openxmlformats.org/officeDocument/2006/relationships/tags" Target="../tags/tag30.xml"/><Relationship Id="rId9" Type="http://schemas.openxmlformats.org/officeDocument/2006/relationships/oleObject" Target="../embeddings/oleObject6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0" y="2959926"/>
            <a:ext cx="5035137" cy="1098157"/>
          </a:xfrm>
        </p:spPr>
        <p:txBody>
          <a:bodyPr lIns="720000" tIns="33059" rIns="33059" bIns="33059" anchor="t"/>
          <a:lstStyle>
            <a:lvl1pPr marL="0" indent="0" algn="l">
              <a:defRPr sz="3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4491614" y="4949633"/>
            <a:ext cx="4652387" cy="874227"/>
          </a:xfrm>
        </p:spPr>
        <p:txBody>
          <a:bodyPr lIns="720000" tIns="33059" rIns="33059" bIns="33059"/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1658974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298516" y="2111956"/>
            <a:ext cx="8845484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298604" y="1495447"/>
            <a:ext cx="8860286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44887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290500" y="1533439"/>
            <a:ext cx="4155820" cy="471550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4636466" y="1533440"/>
            <a:ext cx="4155820" cy="472558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1112943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290500" y="2206953"/>
            <a:ext cx="4155820" cy="404199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4636466" y="2208394"/>
            <a:ext cx="4155820" cy="405063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290501" y="1542648"/>
            <a:ext cx="4155820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636749" y="1533439"/>
            <a:ext cx="4155820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135511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8791" y="1459814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8791" y="1984895"/>
            <a:ext cx="3990466" cy="1685312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66260" y="1459814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66260" y="1984895"/>
            <a:ext cx="3990466" cy="1685312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08791" y="3843789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08791" y="4375488"/>
            <a:ext cx="3990466" cy="1820917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66260" y="3843789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766260" y="4375488"/>
            <a:ext cx="3990466" cy="1820917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2057785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1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1828799"/>
            <a:ext cx="1693941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700978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1435511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379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Ø"/>
              <a:defRPr/>
            </a:lvl1pPr>
            <a:lvl4pPr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Capgemini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7C1CF3-A711-4C17-A994-E6863511B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1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4225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Capgemini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7C1CF3-A711-4C17-A994-E6863511B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298516" y="1494766"/>
            <a:ext cx="8845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172184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79376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28800"/>
            <a:ext cx="2003192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0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7" y="1494766"/>
            <a:ext cx="664974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828800"/>
            <a:ext cx="2103120" cy="155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98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7" y="1494766"/>
            <a:ext cx="6559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828800"/>
            <a:ext cx="2286000" cy="160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46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19458" name="Picture 2" descr="http://www.strategic-resume.com/wp-content/uploads/2015/08/SummaryIco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85" y="149499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192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12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53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44900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Relationship Id="rId27" Type="http://schemas.openxmlformats.org/officeDocument/2006/relationships/tags" Target="../tags/tag7.xml"/><Relationship Id="rId30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1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think-cell Slide" r:id="rId28" imgW="360" imgH="360" progId="">
                  <p:embed/>
                </p:oleObj>
              </mc:Choice>
              <mc:Fallback>
                <p:oleObj name="think-cell Slide" r:id="rId28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1" y="0"/>
            <a:ext cx="9143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fr-FR" noProof="0" dirty="0"/>
              <a:t>Cliquez pour modifier le style du titre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298516" y="1501977"/>
            <a:ext cx="8712115" cy="4636540"/>
          </a:xfrm>
          <a:prstGeom prst="rect">
            <a:avLst/>
          </a:prstGeom>
        </p:spPr>
        <p:txBody>
          <a:bodyPr vert="horz" lIns="10800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24"/>
            </p:custDataLst>
          </p:nvPr>
        </p:nvSpPr>
        <p:spPr>
          <a:xfrm>
            <a:off x="8827276" y="6661691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chemeClr val="tx2"/>
                </a:solidFill>
              </a:rPr>
              <a:pPr algn="ctr"/>
              <a:t>‹#›</a:t>
            </a:fld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2" y="676402"/>
            <a:ext cx="9143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223228" y="6623404"/>
            <a:ext cx="2455979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marL="0" marR="0" lvl="0" indent="0" algn="r" defTabSz="995445" rtl="0" eaLnBrk="0" fontAlgn="auto" latinLnBrk="0" hangingPunct="0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600" b="0" i="0" noProof="0" dirty="0">
                <a:solidFill>
                  <a:schemeClr val="tx2"/>
                </a:solidFill>
                <a:latin typeface="+mj-lt"/>
                <a:cs typeface="Helvetica Light"/>
              </a:rPr>
              <a:t>Copyright © Capgemini 2015. All Rights Reserved</a:t>
            </a:r>
          </a:p>
        </p:txBody>
      </p:sp>
      <p:cxnSp>
        <p:nvCxnSpPr>
          <p:cNvPr id="15" name="Straight Connector 5"/>
          <p:cNvCxnSpPr/>
          <p:nvPr>
            <p:custDataLst>
              <p:tags r:id="rId27"/>
            </p:custDataLst>
          </p:nvPr>
        </p:nvCxnSpPr>
        <p:spPr>
          <a:xfrm flipH="1">
            <a:off x="2" y="6362700"/>
            <a:ext cx="9143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Capgemini_logo.jp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70463" y="6439028"/>
            <a:ext cx="1438102" cy="344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71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11" r:id="rId18"/>
  </p:sldLayoutIdLst>
  <p:hf sldNum="0" hdr="0" dt="0"/>
  <p:txStyles>
    <p:titleStyle>
      <a:lvl1pPr marL="0" indent="0" algn="l" defTabSz="914342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6189" indent="-166189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2200" b="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35560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536575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tabLst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711200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tabLst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7: Repository Functions, Metadata in the Parallel Framework, Job Control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Performing an Impact Analysis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idx="1"/>
          </p:nvPr>
        </p:nvSpPr>
        <p:spPr>
          <a:xfrm>
            <a:off x="298516" y="1301331"/>
            <a:ext cx="8845484" cy="464375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 Find where Table Definitions are used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Right-click over a stage or Table Definition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Select “Find where Table Definitions Used” or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Select “Find where Table Definitions Used (deep)”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Deep includes additional object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Displays a list of the objects using the Table Definition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 Find object dependencies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Select “Find dependencies” or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Select “Find dependencies (deep)”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Displays list of objects dependent on the one selected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 Graphical functionality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Display the dependency path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Collapse selected objects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Move the graphical object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“Birds-eye” view </a:t>
            </a:r>
          </a:p>
        </p:txBody>
      </p:sp>
    </p:spTree>
    <p:extLst>
      <p:ext uri="{BB962C8B-B14F-4D97-AF65-F5344CB8AC3E}">
        <p14:creationId xmlns:p14="http://schemas.microsoft.com/office/powerpoint/2010/main" val="399578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Initiating an Impact Analysis from a Stage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0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5" y="1003301"/>
            <a:ext cx="8779119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0756" name="AutoShape 4"/>
          <p:cNvSpPr>
            <a:spLocks noChangeArrowheads="1"/>
          </p:cNvSpPr>
          <p:nvPr/>
        </p:nvSpPr>
        <p:spPr bwMode="auto">
          <a:xfrm>
            <a:off x="5153759" y="5267325"/>
            <a:ext cx="1755531" cy="903288"/>
          </a:xfrm>
          <a:prstGeom prst="wedgeRoundRectCallout">
            <a:avLst>
              <a:gd name="adj1" fmla="val 20870"/>
              <a:gd name="adj2" fmla="val -136116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Select Table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73303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Displaying the Dependencies Graphically</a:t>
            </a:r>
          </a:p>
        </p:txBody>
      </p:sp>
      <p:pic>
        <p:nvPicPr>
          <p:cNvPr id="331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43" y="971550"/>
            <a:ext cx="4796203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1780" name="AutoShape 4"/>
          <p:cNvSpPr>
            <a:spLocks noChangeArrowheads="1"/>
          </p:cNvSpPr>
          <p:nvPr/>
        </p:nvSpPr>
        <p:spPr bwMode="auto">
          <a:xfrm>
            <a:off x="7123235" y="3381375"/>
            <a:ext cx="1755531" cy="903288"/>
          </a:xfrm>
          <a:prstGeom prst="wedgeRoundRectCallout">
            <a:avLst>
              <a:gd name="adj1" fmla="val -83639"/>
              <a:gd name="adj2" fmla="val 127505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Birds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Eye view</a:t>
            </a:r>
          </a:p>
        </p:txBody>
      </p:sp>
      <p:sp>
        <p:nvSpPr>
          <p:cNvPr id="331781" name="AutoShape 5"/>
          <p:cNvSpPr>
            <a:spLocks noChangeArrowheads="1"/>
          </p:cNvSpPr>
          <p:nvPr/>
        </p:nvSpPr>
        <p:spPr bwMode="auto">
          <a:xfrm>
            <a:off x="7189177" y="1084264"/>
            <a:ext cx="1755531" cy="903287"/>
          </a:xfrm>
          <a:prstGeom prst="wedgeRoundRectCallout">
            <a:avLst>
              <a:gd name="adj1" fmla="val -83056"/>
              <a:gd name="adj2" fmla="val 15949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Table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Definition</a:t>
            </a:r>
          </a:p>
        </p:txBody>
      </p:sp>
      <p:sp>
        <p:nvSpPr>
          <p:cNvPr id="331782" name="AutoShape 6"/>
          <p:cNvSpPr>
            <a:spLocks noChangeArrowheads="1"/>
          </p:cNvSpPr>
          <p:nvPr/>
        </p:nvSpPr>
        <p:spPr bwMode="auto">
          <a:xfrm>
            <a:off x="287216" y="1343025"/>
            <a:ext cx="1755531" cy="903288"/>
          </a:xfrm>
          <a:prstGeom prst="wedgeRoundRectCallout">
            <a:avLst>
              <a:gd name="adj1" fmla="val 85727"/>
              <a:gd name="adj2" fmla="val 25773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List of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dependent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60149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Displaying the Dependency Path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2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7" y="979488"/>
            <a:ext cx="8729297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2804" name="AutoShape 4"/>
          <p:cNvSpPr>
            <a:spLocks noChangeArrowheads="1"/>
          </p:cNvSpPr>
          <p:nvPr/>
        </p:nvSpPr>
        <p:spPr bwMode="auto">
          <a:xfrm>
            <a:off x="7016262" y="1160464"/>
            <a:ext cx="1756997" cy="903287"/>
          </a:xfrm>
          <a:prstGeom prst="wedgeRoundRectCallout">
            <a:avLst>
              <a:gd name="adj1" fmla="val 17111"/>
              <a:gd name="adj2" fmla="val 183745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Table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Definition</a:t>
            </a:r>
          </a:p>
        </p:txBody>
      </p:sp>
      <p:sp>
        <p:nvSpPr>
          <p:cNvPr id="332805" name="AutoShape 5"/>
          <p:cNvSpPr>
            <a:spLocks noChangeArrowheads="1"/>
          </p:cNvSpPr>
          <p:nvPr/>
        </p:nvSpPr>
        <p:spPr bwMode="auto">
          <a:xfrm>
            <a:off x="422031" y="5092700"/>
            <a:ext cx="2920512" cy="903288"/>
          </a:xfrm>
          <a:prstGeom prst="wedgeRoundRectCallout">
            <a:avLst>
              <a:gd name="adj1" fmla="val -24810"/>
              <a:gd name="adj2" fmla="val -150528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Job containing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(dependent on)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Table Definition</a:t>
            </a:r>
          </a:p>
        </p:txBody>
      </p:sp>
    </p:spTree>
    <p:extLst>
      <p:ext uri="{BB962C8B-B14F-4D97-AF65-F5344CB8AC3E}">
        <p14:creationId xmlns:p14="http://schemas.microsoft.com/office/powerpoint/2010/main" val="35421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Generating an HTML Report</a:t>
            </a:r>
          </a:p>
        </p:txBody>
      </p:sp>
      <p:pic>
        <p:nvPicPr>
          <p:cNvPr id="333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58" y="1335224"/>
            <a:ext cx="5577840" cy="482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70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437697" y="122238"/>
            <a:ext cx="8153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0" hangingPunct="0">
              <a:lnSpc>
                <a:spcPct val="80000"/>
              </a:lnSpc>
            </a:pPr>
            <a:endParaRPr lang="en-US" sz="2400" b="1" dirty="0">
              <a:solidFill>
                <a:srgbClr val="000000"/>
              </a:solidFill>
              <a:latin typeface="Candara"/>
              <a:ea typeface="+mj-ea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7.3 : Job and Table Difference Reports</a:t>
            </a:r>
          </a:p>
        </p:txBody>
      </p:sp>
    </p:spTree>
    <p:extLst>
      <p:ext uri="{BB962C8B-B14F-4D97-AF65-F5344CB8AC3E}">
        <p14:creationId xmlns:p14="http://schemas.microsoft.com/office/powerpoint/2010/main" val="88437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Finding the Difference Between Two Jobs</a:t>
            </a:r>
          </a:p>
        </p:txBody>
      </p:sp>
      <p:sp>
        <p:nvSpPr>
          <p:cNvPr id="335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 Job1 is saved as Job2.  Changes are made to Job2.  What changes have been made?</a:t>
            </a:r>
          </a:p>
          <a:p>
            <a:pPr lvl="1" eaLnBrk="1" hangingPunct="1"/>
            <a:r>
              <a:rPr lang="en-US" altLang="en-US"/>
              <a:t>Here Job1 may be a production job.  Job2 is a copy of the production job after enhancements or other changes have been made to it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8687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Initiating the Comparison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6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827" y="977900"/>
            <a:ext cx="4308231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6900" name="AutoShape 4"/>
          <p:cNvSpPr>
            <a:spLocks noChangeArrowheads="1"/>
          </p:cNvSpPr>
          <p:nvPr/>
        </p:nvSpPr>
        <p:spPr bwMode="auto">
          <a:xfrm>
            <a:off x="361951" y="3643314"/>
            <a:ext cx="1755531" cy="903287"/>
          </a:xfrm>
          <a:prstGeom prst="wedgeRoundRectCallout">
            <a:avLst>
              <a:gd name="adj1" fmla="val 122204"/>
              <a:gd name="adj2" fmla="val -20676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Job with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the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159329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/>
              <a:t>Comparison Results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5" y="860426"/>
            <a:ext cx="8606204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24" name="AutoShape 4"/>
          <p:cNvSpPr>
            <a:spLocks noChangeArrowheads="1"/>
          </p:cNvSpPr>
          <p:nvPr/>
        </p:nvSpPr>
        <p:spPr bwMode="auto">
          <a:xfrm>
            <a:off x="4784482" y="4935539"/>
            <a:ext cx="2640623" cy="903287"/>
          </a:xfrm>
          <a:prstGeom prst="wedgeRoundRectCallout">
            <a:avLst>
              <a:gd name="adj1" fmla="val -54162"/>
              <a:gd name="adj2" fmla="val -375657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Click underlined item to open stage editor</a:t>
            </a:r>
          </a:p>
        </p:txBody>
      </p:sp>
      <p:sp>
        <p:nvSpPr>
          <p:cNvPr id="337925" name="AutoShape 5"/>
          <p:cNvSpPr>
            <a:spLocks noChangeArrowheads="1"/>
          </p:cNvSpPr>
          <p:nvPr/>
        </p:nvSpPr>
        <p:spPr bwMode="auto">
          <a:xfrm>
            <a:off x="6163408" y="3538539"/>
            <a:ext cx="2624504" cy="1208087"/>
          </a:xfrm>
          <a:prstGeom prst="wedgeRoundRectCallout">
            <a:avLst>
              <a:gd name="adj1" fmla="val -185880"/>
              <a:gd name="adj2" fmla="val -145403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Click stage and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link references to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highlight in open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jobs</a:t>
            </a:r>
          </a:p>
        </p:txBody>
      </p:sp>
    </p:spTree>
    <p:extLst>
      <p:ext uri="{BB962C8B-B14F-4D97-AF65-F5344CB8AC3E}">
        <p14:creationId xmlns:p14="http://schemas.microsoft.com/office/powerpoint/2010/main" val="251060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Saving to an HTML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8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1" y="947738"/>
            <a:ext cx="8784981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948" name="AutoShape 4"/>
          <p:cNvSpPr>
            <a:spLocks noChangeArrowheads="1"/>
          </p:cNvSpPr>
          <p:nvPr/>
        </p:nvSpPr>
        <p:spPr bwMode="auto">
          <a:xfrm>
            <a:off x="1582615" y="4195764"/>
            <a:ext cx="1888881" cy="1381125"/>
          </a:xfrm>
          <a:prstGeom prst="wedgeRoundRectCallout">
            <a:avLst>
              <a:gd name="adj1" fmla="val -55819"/>
              <a:gd name="adj2" fmla="val -22838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Click when Comparison window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is active</a:t>
            </a:r>
          </a:p>
        </p:txBody>
      </p:sp>
    </p:spTree>
    <p:extLst>
      <p:ext uri="{BB962C8B-B14F-4D97-AF65-F5344CB8AC3E}">
        <p14:creationId xmlns:p14="http://schemas.microsoft.com/office/powerpoint/2010/main" val="288902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02135"/>
          </a:xfrm>
        </p:spPr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completing this unit, you should be able to: </a:t>
            </a:r>
          </a:p>
          <a:p>
            <a:r>
              <a:rPr lang="en-US" dirty="0"/>
              <a:t>Perform a simple Find </a:t>
            </a:r>
          </a:p>
          <a:p>
            <a:r>
              <a:rPr lang="en-US" dirty="0"/>
              <a:t>Perform an Advanced Find </a:t>
            </a:r>
          </a:p>
          <a:p>
            <a:r>
              <a:rPr lang="en-US" dirty="0"/>
              <a:t>Perform an impact analysis </a:t>
            </a:r>
          </a:p>
          <a:p>
            <a:r>
              <a:rPr lang="en-US" dirty="0"/>
              <a:t>Compare the differences between two Table Definitions </a:t>
            </a:r>
          </a:p>
          <a:p>
            <a:r>
              <a:rPr lang="en-US" dirty="0"/>
              <a:t>Compare  the differences between two jobs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1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Comparing Table Definitions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 Same procedure as when comparing jobs</a:t>
            </a:r>
          </a:p>
        </p:txBody>
      </p:sp>
      <p:pic>
        <p:nvPicPr>
          <p:cNvPr id="339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8" y="1935163"/>
            <a:ext cx="8447943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008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437697" y="122238"/>
            <a:ext cx="8153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0" hangingPunct="0">
              <a:lnSpc>
                <a:spcPct val="80000"/>
              </a:lnSpc>
            </a:pPr>
            <a:endParaRPr lang="en-US" sz="2400" b="1" dirty="0">
              <a:solidFill>
                <a:srgbClr val="000000"/>
              </a:solidFill>
              <a:latin typeface="Candara"/>
              <a:ea typeface="+mj-ea"/>
              <a:cs typeface="Arial" pitchFamily="34" charset="0"/>
            </a:endParaRPr>
          </a:p>
        </p:txBody>
      </p:sp>
      <p:sp>
        <p:nvSpPr>
          <p:cNvPr id="5123" name="Content Placeholder 12"/>
          <p:cNvSpPr>
            <a:spLocks/>
          </p:cNvSpPr>
          <p:nvPr/>
        </p:nvSpPr>
        <p:spPr bwMode="auto">
          <a:xfrm>
            <a:off x="319088" y="1233488"/>
            <a:ext cx="8226425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7.4 : Metadata in the Parallel Framework</a:t>
            </a:r>
          </a:p>
        </p:txBody>
      </p:sp>
    </p:spTree>
    <p:extLst>
      <p:ext uri="{BB962C8B-B14F-4D97-AF65-F5344CB8AC3E}">
        <p14:creationId xmlns:p14="http://schemas.microsoft.com/office/powerpoint/2010/main" val="3137603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Unit objectives</a:t>
            </a:r>
          </a:p>
        </p:txBody>
      </p:sp>
      <p:sp>
        <p:nvSpPr>
          <p:cNvPr id="392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After completing this unit, you should be able to: </a:t>
            </a:r>
          </a:p>
          <a:p>
            <a:pPr eaLnBrk="1" hangingPunct="1"/>
            <a:r>
              <a:rPr lang="en-US" altLang="en-US"/>
              <a:t> Explain schemas </a:t>
            </a:r>
          </a:p>
          <a:p>
            <a:pPr eaLnBrk="1" hangingPunct="1"/>
            <a:r>
              <a:rPr lang="en-US" altLang="en-US"/>
              <a:t> Create schemas </a:t>
            </a:r>
          </a:p>
          <a:p>
            <a:pPr eaLnBrk="1" hangingPunct="1"/>
            <a:r>
              <a:rPr lang="en-US" altLang="en-US"/>
              <a:t> Explain Runtime Column Propogation (RCP) </a:t>
            </a:r>
          </a:p>
          <a:p>
            <a:pPr eaLnBrk="1" hangingPunct="1"/>
            <a:r>
              <a:rPr lang="en-US" altLang="en-US"/>
              <a:t> Turn RCP on and off </a:t>
            </a:r>
          </a:p>
          <a:p>
            <a:pPr eaLnBrk="1" hangingPunct="1"/>
            <a:r>
              <a:rPr lang="en-US" altLang="en-US"/>
              <a:t> Build a job that reads data from a sequential file using a schema </a:t>
            </a:r>
          </a:p>
          <a:p>
            <a:pPr eaLnBrk="1" hangingPunct="1"/>
            <a:r>
              <a:rPr lang="en-US" altLang="en-US"/>
              <a:t> Build a shared container</a:t>
            </a:r>
          </a:p>
        </p:txBody>
      </p:sp>
    </p:spTree>
    <p:extLst>
      <p:ext uri="{BB962C8B-B14F-4D97-AF65-F5344CB8AC3E}">
        <p14:creationId xmlns:p14="http://schemas.microsoft.com/office/powerpoint/2010/main" val="117891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Schema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Alternative way to specifying column definitions and record formats </a:t>
            </a:r>
          </a:p>
          <a:p>
            <a:pPr lvl="1" eaLnBrk="1" hangingPunct="1"/>
            <a:r>
              <a:rPr lang="en-US" altLang="en-US"/>
              <a:t> Similar to a Table Definition</a:t>
            </a:r>
          </a:p>
          <a:p>
            <a:pPr eaLnBrk="1" hangingPunct="1"/>
            <a:r>
              <a:rPr lang="en-US" altLang="en-US"/>
              <a:t>Written in a plain text file </a:t>
            </a:r>
          </a:p>
          <a:p>
            <a:pPr eaLnBrk="1" hangingPunct="1"/>
            <a:r>
              <a:rPr lang="en-US" altLang="en-US"/>
              <a:t>Can be imported as a Table Definition </a:t>
            </a:r>
          </a:p>
          <a:p>
            <a:pPr eaLnBrk="1" hangingPunct="1"/>
            <a:r>
              <a:rPr lang="en-US" altLang="en-US"/>
              <a:t>Can be created from a Table Definition </a:t>
            </a:r>
          </a:p>
          <a:p>
            <a:pPr eaLnBrk="1" hangingPunct="1"/>
            <a:r>
              <a:rPr lang="en-US" altLang="en-US"/>
              <a:t>Can be used in place of a Table Definition in a </a:t>
            </a:r>
          </a:p>
          <a:p>
            <a:pPr eaLnBrk="1" hangingPunct="1"/>
            <a:r>
              <a:rPr lang="en-US" altLang="en-US"/>
              <a:t>Sequential file stage</a:t>
            </a:r>
          </a:p>
          <a:p>
            <a:pPr lvl="1" eaLnBrk="1" hangingPunct="1"/>
            <a:r>
              <a:rPr lang="en-US" altLang="en-US"/>
              <a:t>Requires RCP </a:t>
            </a:r>
          </a:p>
          <a:p>
            <a:pPr lvl="1" eaLnBrk="1" hangingPunct="1"/>
            <a:r>
              <a:rPr lang="en-US" altLang="en-US"/>
              <a:t>Schema file path can be parameterized</a:t>
            </a:r>
          </a:p>
          <a:p>
            <a:pPr lvl="2" eaLnBrk="1" hangingPunct="1"/>
            <a:r>
              <a:rPr lang="en-US" altLang="en-US"/>
              <a:t>Enables a single job to process files with different column definitions</a:t>
            </a:r>
          </a:p>
        </p:txBody>
      </p:sp>
    </p:spTree>
    <p:extLst>
      <p:ext uri="{BB962C8B-B14F-4D97-AF65-F5344CB8AC3E}">
        <p14:creationId xmlns:p14="http://schemas.microsoft.com/office/powerpoint/2010/main" val="413514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Creating a Schema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a text editor</a:t>
            </a:r>
          </a:p>
          <a:p>
            <a:pPr lvl="1" eaLnBrk="1" hangingPunct="1"/>
            <a:r>
              <a:rPr lang="en-US" altLang="en-US"/>
              <a:t>Follow correct syntax for definitions </a:t>
            </a:r>
          </a:p>
          <a:p>
            <a:pPr lvl="1" eaLnBrk="1" hangingPunct="1"/>
            <a:r>
              <a:rPr lang="en-US" altLang="en-US"/>
              <a:t>Not recommended</a:t>
            </a:r>
          </a:p>
          <a:p>
            <a:pPr eaLnBrk="1" hangingPunct="1"/>
            <a:r>
              <a:rPr lang="en-US" altLang="en-US"/>
              <a:t> Import from an existing data set or file set</a:t>
            </a:r>
          </a:p>
          <a:p>
            <a:pPr lvl="1" eaLnBrk="1" hangingPunct="1"/>
            <a:r>
              <a:rPr lang="en-US" altLang="en-US"/>
              <a:t>On DataStage Manager import &gt; Table Definitions &gt; </a:t>
            </a:r>
          </a:p>
          <a:p>
            <a:pPr eaLnBrk="1" hangingPunct="1"/>
            <a:r>
              <a:rPr lang="en-US" altLang="en-US"/>
              <a:t>Orchestrate Schema Definitions</a:t>
            </a:r>
          </a:p>
          <a:p>
            <a:pPr lvl="1" eaLnBrk="1" hangingPunct="1"/>
            <a:r>
              <a:rPr lang="en-US" altLang="en-US"/>
              <a:t>Select checkbox for a file with .fs or .ds </a:t>
            </a:r>
          </a:p>
          <a:p>
            <a:pPr eaLnBrk="1" hangingPunct="1"/>
            <a:r>
              <a:rPr lang="en-US" altLang="en-US"/>
              <a:t> Import from a database table </a:t>
            </a:r>
          </a:p>
          <a:p>
            <a:pPr eaLnBrk="1" hangingPunct="1"/>
            <a:r>
              <a:rPr lang="en-US" altLang="en-US"/>
              <a:t> Create from a Table Definition</a:t>
            </a:r>
          </a:p>
          <a:p>
            <a:pPr lvl="1" eaLnBrk="1" hangingPunct="1"/>
            <a:r>
              <a:rPr lang="en-US" altLang="en-US"/>
              <a:t>Click Parallel on Layout tab</a:t>
            </a:r>
          </a:p>
        </p:txBody>
      </p:sp>
    </p:spTree>
    <p:extLst>
      <p:ext uri="{BB962C8B-B14F-4D97-AF65-F5344CB8AC3E}">
        <p14:creationId xmlns:p14="http://schemas.microsoft.com/office/powerpoint/2010/main" val="218707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Importing a Schema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5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6" y="1039813"/>
            <a:ext cx="8471388" cy="509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268" name="AutoShape 4"/>
          <p:cNvSpPr>
            <a:spLocks noChangeArrowheads="1"/>
          </p:cNvSpPr>
          <p:nvPr/>
        </p:nvSpPr>
        <p:spPr bwMode="auto">
          <a:xfrm>
            <a:off x="335574" y="4525963"/>
            <a:ext cx="1611923" cy="1155700"/>
          </a:xfrm>
          <a:prstGeom prst="wedgeRoundRectCallout">
            <a:avLst>
              <a:gd name="adj1" fmla="val 49819"/>
              <a:gd name="adj2" fmla="val -14532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Import from Database table</a:t>
            </a:r>
          </a:p>
        </p:txBody>
      </p:sp>
      <p:sp>
        <p:nvSpPr>
          <p:cNvPr id="395269" name="AutoShape 5"/>
          <p:cNvSpPr>
            <a:spLocks noChangeArrowheads="1"/>
          </p:cNvSpPr>
          <p:nvPr/>
        </p:nvSpPr>
        <p:spPr bwMode="auto">
          <a:xfrm>
            <a:off x="2571751" y="4886326"/>
            <a:ext cx="3219450" cy="619125"/>
          </a:xfrm>
          <a:prstGeom prst="wedgeRoundRectCallout">
            <a:avLst>
              <a:gd name="adj1" fmla="val 38255"/>
              <a:gd name="adj2" fmla="val -12718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Check if schema is from a data set or file set</a:t>
            </a:r>
          </a:p>
        </p:txBody>
      </p:sp>
      <p:sp>
        <p:nvSpPr>
          <p:cNvPr id="395270" name="AutoShape 6"/>
          <p:cNvSpPr>
            <a:spLocks noChangeArrowheads="1"/>
          </p:cNvSpPr>
          <p:nvPr/>
        </p:nvSpPr>
        <p:spPr bwMode="auto">
          <a:xfrm>
            <a:off x="5408735" y="1649413"/>
            <a:ext cx="2266950" cy="1155700"/>
          </a:xfrm>
          <a:prstGeom prst="wedgeRoundRectCallout">
            <a:avLst>
              <a:gd name="adj1" fmla="val -97255"/>
              <a:gd name="adj2" fmla="val 6442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Schema location can be server or workstation</a:t>
            </a:r>
          </a:p>
        </p:txBody>
      </p:sp>
    </p:spTree>
    <p:extLst>
      <p:ext uri="{BB962C8B-B14F-4D97-AF65-F5344CB8AC3E}">
        <p14:creationId xmlns:p14="http://schemas.microsoft.com/office/powerpoint/2010/main" val="3521530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Creating a Schema From a Table Definition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6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8" y="1346200"/>
            <a:ext cx="7929197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6292" name="AutoShape 4"/>
          <p:cNvSpPr>
            <a:spLocks noChangeArrowheads="1"/>
          </p:cNvSpPr>
          <p:nvPr/>
        </p:nvSpPr>
        <p:spPr bwMode="auto">
          <a:xfrm>
            <a:off x="6296758" y="3046414"/>
            <a:ext cx="1611923" cy="574675"/>
          </a:xfrm>
          <a:prstGeom prst="wedgeRoundRectCallout">
            <a:avLst>
              <a:gd name="adj1" fmla="val -118907"/>
              <a:gd name="adj2" fmla="val -201380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Layout</a:t>
            </a:r>
          </a:p>
        </p:txBody>
      </p:sp>
      <p:sp>
        <p:nvSpPr>
          <p:cNvPr id="396293" name="AutoShape 5"/>
          <p:cNvSpPr>
            <a:spLocks noChangeArrowheads="1"/>
          </p:cNvSpPr>
          <p:nvPr/>
        </p:nvSpPr>
        <p:spPr bwMode="auto">
          <a:xfrm>
            <a:off x="4299438" y="4306889"/>
            <a:ext cx="1906466" cy="617537"/>
          </a:xfrm>
          <a:prstGeom prst="wedgeRoundRectCallout">
            <a:avLst>
              <a:gd name="adj1" fmla="val 42773"/>
              <a:gd name="adj2" fmla="val 162338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Save schema</a:t>
            </a:r>
          </a:p>
        </p:txBody>
      </p:sp>
      <p:sp>
        <p:nvSpPr>
          <p:cNvPr id="396294" name="AutoShape 6"/>
          <p:cNvSpPr>
            <a:spLocks noChangeArrowheads="1"/>
          </p:cNvSpPr>
          <p:nvPr/>
        </p:nvSpPr>
        <p:spPr bwMode="auto">
          <a:xfrm>
            <a:off x="1204547" y="5276851"/>
            <a:ext cx="3181350" cy="779463"/>
          </a:xfrm>
          <a:prstGeom prst="wedgeRoundRectCallout">
            <a:avLst>
              <a:gd name="adj1" fmla="val -27616"/>
              <a:gd name="adj2" fmla="val -174440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Schema corresponding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to the Table Definition</a:t>
            </a:r>
          </a:p>
        </p:txBody>
      </p:sp>
      <p:sp>
        <p:nvSpPr>
          <p:cNvPr id="396295" name="AutoShape 7"/>
          <p:cNvSpPr>
            <a:spLocks noChangeArrowheads="1"/>
          </p:cNvSpPr>
          <p:nvPr/>
        </p:nvSpPr>
        <p:spPr bwMode="auto">
          <a:xfrm>
            <a:off x="224204" y="833439"/>
            <a:ext cx="1934308" cy="517525"/>
          </a:xfrm>
          <a:prstGeom prst="wedgeRoundRectCallout">
            <a:avLst>
              <a:gd name="adj1" fmla="val -7727"/>
              <a:gd name="adj2" fmla="val 247546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Parallel layout</a:t>
            </a:r>
          </a:p>
        </p:txBody>
      </p:sp>
    </p:spTree>
    <p:extLst>
      <p:ext uri="{BB962C8B-B14F-4D97-AF65-F5344CB8AC3E}">
        <p14:creationId xmlns:p14="http://schemas.microsoft.com/office/powerpoint/2010/main" val="353106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Reading a Sequential File Using a Schema</a:t>
            </a:r>
            <a:br>
              <a:rPr altLang="en-US"/>
            </a:br>
            <a:endParaRPr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7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7" y="996950"/>
            <a:ext cx="8738089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16" name="AutoShape 4"/>
          <p:cNvSpPr>
            <a:spLocks noChangeArrowheads="1"/>
          </p:cNvSpPr>
          <p:nvPr/>
        </p:nvSpPr>
        <p:spPr bwMode="auto">
          <a:xfrm>
            <a:off x="4004897" y="1157289"/>
            <a:ext cx="1906465" cy="617537"/>
          </a:xfrm>
          <a:prstGeom prst="wedgeRoundRectCallout">
            <a:avLst>
              <a:gd name="adj1" fmla="val -124560"/>
              <a:gd name="adj2" fmla="val 103727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No columns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defined here</a:t>
            </a:r>
          </a:p>
        </p:txBody>
      </p:sp>
      <p:sp>
        <p:nvSpPr>
          <p:cNvPr id="397317" name="AutoShape 5"/>
          <p:cNvSpPr>
            <a:spLocks noChangeArrowheads="1"/>
          </p:cNvSpPr>
          <p:nvPr/>
        </p:nvSpPr>
        <p:spPr bwMode="auto">
          <a:xfrm>
            <a:off x="6428643" y="4886325"/>
            <a:ext cx="1905000" cy="617538"/>
          </a:xfrm>
          <a:prstGeom prst="wedgeRoundRectCallout">
            <a:avLst>
              <a:gd name="adj1" fmla="val -193352"/>
              <a:gd name="adj2" fmla="val -136120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Path to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schema file</a:t>
            </a:r>
          </a:p>
        </p:txBody>
      </p:sp>
    </p:spTree>
    <p:extLst>
      <p:ext uri="{BB962C8B-B14F-4D97-AF65-F5344CB8AC3E}">
        <p14:creationId xmlns:p14="http://schemas.microsoft.com/office/powerpoint/2010/main" val="1890439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dirty="0"/>
              <a:t>Runtime Column Propagation (RCP)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/>
              <a:t>When RCP is turned on:</a:t>
            </a:r>
          </a:p>
          <a:p>
            <a:pPr lvl="1" eaLnBrk="1" hangingPunct="1"/>
            <a:r>
              <a:rPr lang="en-US" altLang="en-US" sz="1600"/>
              <a:t>Columns of data can flow through a stage without being explicitly defined in the stage</a:t>
            </a:r>
          </a:p>
          <a:p>
            <a:pPr lvl="1" eaLnBrk="1" hangingPunct="1"/>
            <a:r>
              <a:rPr lang="en-US" altLang="en-US" sz="1600"/>
              <a:t>Target columns in a stage need not have any columns explicitly mapped to them</a:t>
            </a:r>
          </a:p>
          <a:p>
            <a:pPr lvl="2" eaLnBrk="1" hangingPunct="1"/>
            <a:r>
              <a:rPr lang="en-US" altLang="en-US" sz="1400"/>
              <a:t>No column mapping enforcement at design time</a:t>
            </a:r>
          </a:p>
          <a:p>
            <a:pPr lvl="1" eaLnBrk="1" hangingPunct="1"/>
            <a:r>
              <a:rPr lang="en-US" altLang="en-US" sz="1600"/>
              <a:t>Input columns are mapped to unmapped columns by name</a:t>
            </a:r>
          </a:p>
          <a:p>
            <a:pPr eaLnBrk="1" hangingPunct="1"/>
            <a:r>
              <a:rPr lang="en-US" altLang="en-US" sz="1800"/>
              <a:t> How implicit columns get into a job</a:t>
            </a:r>
          </a:p>
          <a:p>
            <a:pPr lvl="1" eaLnBrk="1" hangingPunct="1"/>
            <a:r>
              <a:rPr lang="en-US" altLang="en-US" sz="1600"/>
              <a:t>Read a file using a schema in a Sequential File stage </a:t>
            </a:r>
          </a:p>
          <a:p>
            <a:pPr lvl="1" eaLnBrk="1" hangingPunct="1"/>
            <a:r>
              <a:rPr lang="en-US" altLang="en-US" sz="1600"/>
              <a:t>Read a database table using “Select *” </a:t>
            </a:r>
          </a:p>
          <a:p>
            <a:pPr lvl="1" eaLnBrk="1" hangingPunct="1"/>
            <a:r>
              <a:rPr lang="en-US" altLang="en-US" sz="1600"/>
              <a:t>Explicitly define as an output column in a stage earlier in the flow</a:t>
            </a:r>
          </a:p>
          <a:p>
            <a:pPr eaLnBrk="1" hangingPunct="1"/>
            <a:r>
              <a:rPr lang="en-US" altLang="en-US" sz="1800"/>
              <a:t> Benefits of RCP</a:t>
            </a:r>
          </a:p>
          <a:p>
            <a:pPr lvl="1" eaLnBrk="1" hangingPunct="1"/>
            <a:r>
              <a:rPr lang="en-US" altLang="en-US" sz="1600"/>
              <a:t>Job flexibility</a:t>
            </a:r>
          </a:p>
          <a:p>
            <a:pPr lvl="2" eaLnBrk="1" hangingPunct="1"/>
            <a:r>
              <a:rPr lang="en-US" altLang="en-US" sz="1400"/>
              <a:t>Job can process input with different layouts</a:t>
            </a:r>
          </a:p>
          <a:p>
            <a:pPr lvl="1" eaLnBrk="1" hangingPunct="1"/>
            <a:r>
              <a:rPr lang="en-US" altLang="en-US" sz="1600"/>
              <a:t>Ability to create reusable components in shared containers</a:t>
            </a:r>
          </a:p>
          <a:p>
            <a:pPr lvl="2" eaLnBrk="1" hangingPunct="1"/>
            <a:r>
              <a:rPr lang="en-US" altLang="en-US" sz="1400"/>
              <a:t>Component logic an apply to a single named column </a:t>
            </a:r>
          </a:p>
          <a:p>
            <a:pPr lvl="2" eaLnBrk="1" hangingPunct="1"/>
            <a:r>
              <a:rPr lang="en-US" altLang="en-US" sz="1400"/>
              <a:t>All other columns flow through untouched</a:t>
            </a:r>
          </a:p>
        </p:txBody>
      </p:sp>
    </p:spTree>
    <p:extLst>
      <p:ext uri="{BB962C8B-B14F-4D97-AF65-F5344CB8AC3E}">
        <p14:creationId xmlns:p14="http://schemas.microsoft.com/office/powerpoint/2010/main" val="150212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Enabling Runtime Column Propagation (RCP)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Project level</a:t>
            </a:r>
          </a:p>
          <a:p>
            <a:pPr lvl="1" eaLnBrk="1" hangingPunct="1"/>
            <a:r>
              <a:rPr lang="en-US" altLang="en-US"/>
              <a:t>DataStage Administrator Parallel tab</a:t>
            </a:r>
          </a:p>
          <a:p>
            <a:pPr eaLnBrk="1" hangingPunct="1"/>
            <a:r>
              <a:rPr lang="en-US" altLang="en-US"/>
              <a:t> Job level</a:t>
            </a:r>
          </a:p>
          <a:p>
            <a:pPr lvl="1" eaLnBrk="1" hangingPunct="1"/>
            <a:r>
              <a:rPr lang="en-US" altLang="en-US"/>
              <a:t>Job properties General tab</a:t>
            </a:r>
          </a:p>
          <a:p>
            <a:pPr eaLnBrk="1" hangingPunct="1"/>
            <a:r>
              <a:rPr lang="en-US" altLang="en-US"/>
              <a:t> Stage level</a:t>
            </a:r>
          </a:p>
          <a:p>
            <a:pPr lvl="1" eaLnBrk="1" hangingPunct="1"/>
            <a:r>
              <a:rPr lang="en-US" altLang="en-US"/>
              <a:t>Link Output Column tab</a:t>
            </a:r>
          </a:p>
          <a:p>
            <a:pPr eaLnBrk="1" hangingPunct="1"/>
            <a:r>
              <a:rPr lang="en-US" altLang="en-US"/>
              <a:t> Settings at a lower level override settings at a higher level</a:t>
            </a:r>
          </a:p>
          <a:p>
            <a:pPr lvl="1" eaLnBrk="1" hangingPunct="1"/>
            <a:r>
              <a:rPr lang="en-US" altLang="en-US"/>
              <a:t>E.g., disable at the project level, but enable for a given job </a:t>
            </a:r>
          </a:p>
          <a:p>
            <a:pPr lvl="1" eaLnBrk="1" hangingPunct="1"/>
            <a:r>
              <a:rPr lang="en-US" altLang="en-US"/>
              <a:t>E.g., enable at the job level, but disable a given stage</a:t>
            </a:r>
          </a:p>
        </p:txBody>
      </p:sp>
    </p:spTree>
    <p:extLst>
      <p:ext uri="{BB962C8B-B14F-4D97-AF65-F5344CB8AC3E}">
        <p14:creationId xmlns:p14="http://schemas.microsoft.com/office/powerpoint/2010/main" val="236106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437697" y="122238"/>
            <a:ext cx="8153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0" hangingPunct="0">
              <a:lnSpc>
                <a:spcPct val="80000"/>
              </a:lnSpc>
            </a:pPr>
            <a:endParaRPr lang="en-US" sz="2400" b="1" dirty="0">
              <a:solidFill>
                <a:srgbClr val="000000"/>
              </a:solidFill>
              <a:latin typeface="Candara"/>
              <a:ea typeface="+mj-ea"/>
              <a:cs typeface="Arial" pitchFamily="34" charset="0"/>
            </a:endParaRPr>
          </a:p>
        </p:txBody>
      </p:sp>
      <p:sp>
        <p:nvSpPr>
          <p:cNvPr id="5123" name="Content Placeholder 12"/>
          <p:cNvSpPr>
            <a:spLocks/>
          </p:cNvSpPr>
          <p:nvPr/>
        </p:nvSpPr>
        <p:spPr bwMode="auto">
          <a:xfrm>
            <a:off x="319088" y="1233488"/>
            <a:ext cx="8226425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  <a:p>
            <a:pPr marL="347663" indent="-347663" algn="just"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263147"/>
              </a:solid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7.1 : Searching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721250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Enabling RCP at Project Level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0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842964"/>
            <a:ext cx="8739554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88" name="AutoShape 4"/>
          <p:cNvSpPr>
            <a:spLocks noChangeArrowheads="1"/>
          </p:cNvSpPr>
          <p:nvPr/>
        </p:nvSpPr>
        <p:spPr bwMode="auto">
          <a:xfrm>
            <a:off x="5329604" y="3492501"/>
            <a:ext cx="2684585" cy="995363"/>
          </a:xfrm>
          <a:prstGeom prst="wedgeRoundRectCallout">
            <a:avLst>
              <a:gd name="adj1" fmla="val -104912"/>
              <a:gd name="adj2" fmla="val -187958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Check to make RCP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the project default</a:t>
            </a:r>
          </a:p>
        </p:txBody>
      </p:sp>
    </p:spTree>
    <p:extLst>
      <p:ext uri="{BB962C8B-B14F-4D97-AF65-F5344CB8AC3E}">
        <p14:creationId xmlns:p14="http://schemas.microsoft.com/office/powerpoint/2010/main" val="3636432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Enabling RCP at Job Level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1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8" y="914401"/>
            <a:ext cx="8806962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2" name="AutoShape 4"/>
          <p:cNvSpPr>
            <a:spLocks noChangeArrowheads="1"/>
          </p:cNvSpPr>
          <p:nvPr/>
        </p:nvSpPr>
        <p:spPr bwMode="auto">
          <a:xfrm>
            <a:off x="3267808" y="4624388"/>
            <a:ext cx="2683120" cy="995362"/>
          </a:xfrm>
          <a:prstGeom prst="wedgeRoundRectCallout">
            <a:avLst>
              <a:gd name="adj1" fmla="val -111898"/>
              <a:gd name="adj2" fmla="val -13101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Check to make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RCP the job default</a:t>
            </a:r>
          </a:p>
        </p:txBody>
      </p:sp>
    </p:spTree>
    <p:extLst>
      <p:ext uri="{BB962C8B-B14F-4D97-AF65-F5344CB8AC3E}">
        <p14:creationId xmlns:p14="http://schemas.microsoft.com/office/powerpoint/2010/main" val="1039141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Enabling RCP at Stage Level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/>
              <a:t>Sequential File stage</a:t>
            </a:r>
          </a:p>
          <a:p>
            <a:pPr lvl="1" eaLnBrk="1" hangingPunct="1"/>
            <a:r>
              <a:rPr lang="en-US" altLang="en-US" sz="1600"/>
              <a:t>Output Columns tab</a:t>
            </a:r>
          </a:p>
          <a:p>
            <a:pPr eaLnBrk="1" hangingPunct="1"/>
            <a:r>
              <a:rPr lang="en-US" altLang="en-US" sz="1800"/>
              <a:t> Transformer</a:t>
            </a:r>
          </a:p>
          <a:p>
            <a:pPr lvl="1" eaLnBrk="1" hangingPunct="1"/>
            <a:r>
              <a:rPr lang="en-US" altLang="en-US" sz="1600"/>
              <a:t>Open Stage Properties </a:t>
            </a:r>
          </a:p>
          <a:p>
            <a:pPr lvl="1" eaLnBrk="1" hangingPunct="1"/>
            <a:r>
              <a:rPr lang="en-US" altLang="en-US" sz="1600"/>
              <a:t>Stage Properties Output tab</a:t>
            </a:r>
          </a:p>
          <a:p>
            <a:pPr eaLnBrk="1" hangingPunct="1"/>
            <a:endParaRPr lang="en-US" altLang="en-US" sz="1800"/>
          </a:p>
        </p:txBody>
      </p:sp>
      <p:pic>
        <p:nvPicPr>
          <p:cNvPr id="402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12" y="1303955"/>
            <a:ext cx="4261338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3" y="3344864"/>
            <a:ext cx="3795346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2438" name="AutoShape 6"/>
          <p:cNvSpPr>
            <a:spLocks noChangeArrowheads="1"/>
          </p:cNvSpPr>
          <p:nvPr/>
        </p:nvSpPr>
        <p:spPr bwMode="auto">
          <a:xfrm>
            <a:off x="5742843" y="3025776"/>
            <a:ext cx="2687515" cy="995363"/>
          </a:xfrm>
          <a:prstGeom prst="wedgeRoundRectCallout">
            <a:avLst>
              <a:gd name="adj1" fmla="val -68995"/>
              <a:gd name="adj2" fmla="val 89074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Enable RCP 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Sequential File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stage</a:t>
            </a:r>
          </a:p>
        </p:txBody>
      </p:sp>
      <p:sp>
        <p:nvSpPr>
          <p:cNvPr id="402439" name="AutoShape 7"/>
          <p:cNvSpPr>
            <a:spLocks noChangeArrowheads="1"/>
          </p:cNvSpPr>
          <p:nvPr/>
        </p:nvSpPr>
        <p:spPr bwMode="auto">
          <a:xfrm>
            <a:off x="4617427" y="5203825"/>
            <a:ext cx="2671396" cy="806450"/>
          </a:xfrm>
          <a:prstGeom prst="wedgeRoundRectCallout">
            <a:avLst>
              <a:gd name="adj1" fmla="val -167935"/>
              <a:gd name="adj2" fmla="val -4528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Check to enable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RCP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4203884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When RCP is Disabled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idx="1"/>
          </p:nvPr>
        </p:nvSpPr>
        <p:spPr>
          <a:xfrm>
            <a:off x="298516" y="1354086"/>
            <a:ext cx="8845484" cy="464375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 </a:t>
            </a:r>
            <a:r>
              <a:rPr lang="en-US" altLang="en-US" dirty="0" err="1"/>
              <a:t>DataStage</a:t>
            </a:r>
            <a:r>
              <a:rPr lang="en-US" altLang="en-US" dirty="0"/>
              <a:t> Designer enforces Stage Input to Output column mappings.</a:t>
            </a:r>
          </a:p>
        </p:txBody>
      </p:sp>
      <p:pic>
        <p:nvPicPr>
          <p:cNvPr id="403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6" y="2164253"/>
            <a:ext cx="8532935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1" name="AutoShape 5"/>
          <p:cNvSpPr>
            <a:spLocks noChangeArrowheads="1"/>
          </p:cNvSpPr>
          <p:nvPr/>
        </p:nvSpPr>
        <p:spPr bwMode="auto">
          <a:xfrm>
            <a:off x="408843" y="5189538"/>
            <a:ext cx="2927838" cy="806450"/>
          </a:xfrm>
          <a:prstGeom prst="wedgeRoundRectCallout">
            <a:avLst>
              <a:gd name="adj1" fmla="val 72634"/>
              <a:gd name="adj2" fmla="val -42324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Colored red; job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won’t compile</a:t>
            </a:r>
          </a:p>
        </p:txBody>
      </p:sp>
    </p:spTree>
    <p:extLst>
      <p:ext uri="{BB962C8B-B14F-4D97-AF65-F5344CB8AC3E}">
        <p14:creationId xmlns:p14="http://schemas.microsoft.com/office/powerpoint/2010/main" val="1726278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When RCP is Enabled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idx="1"/>
          </p:nvPr>
        </p:nvSpPr>
        <p:spPr>
          <a:xfrm>
            <a:off x="298516" y="1354086"/>
            <a:ext cx="8845484" cy="4643751"/>
          </a:xfrm>
        </p:spPr>
        <p:txBody>
          <a:bodyPr/>
          <a:lstStyle/>
          <a:p>
            <a:pPr eaLnBrk="1" hangingPunct="1"/>
            <a:r>
              <a:rPr lang="en-US" altLang="en-US" sz="1800"/>
              <a:t>DataStage does not enforce mapping rules </a:t>
            </a:r>
          </a:p>
          <a:p>
            <a:pPr eaLnBrk="1" hangingPunct="1"/>
            <a:r>
              <a:rPr lang="en-US" altLang="en-US" sz="1800"/>
              <a:t> Runtime error if no incoming columns match unmapped target column names</a:t>
            </a:r>
          </a:p>
          <a:p>
            <a:pPr eaLnBrk="1" hangingPunct="1"/>
            <a:endParaRPr lang="en-US" altLang="en-US" sz="1800"/>
          </a:p>
        </p:txBody>
      </p:sp>
      <p:pic>
        <p:nvPicPr>
          <p:cNvPr id="404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66" y="2135924"/>
            <a:ext cx="870878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5" name="AutoShape 5"/>
          <p:cNvSpPr>
            <a:spLocks noChangeArrowheads="1"/>
          </p:cNvSpPr>
          <p:nvPr/>
        </p:nvSpPr>
        <p:spPr bwMode="auto">
          <a:xfrm>
            <a:off x="449874" y="5332413"/>
            <a:ext cx="2926373" cy="546100"/>
          </a:xfrm>
          <a:prstGeom prst="wedgeRoundRectCallout">
            <a:avLst>
              <a:gd name="adj1" fmla="val 107435"/>
              <a:gd name="adj2" fmla="val -6685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Job will compile</a:t>
            </a:r>
          </a:p>
        </p:txBody>
      </p:sp>
    </p:spTree>
    <p:extLst>
      <p:ext uri="{BB962C8B-B14F-4D97-AF65-F5344CB8AC3E}">
        <p14:creationId xmlns:p14="http://schemas.microsoft.com/office/powerpoint/2010/main" val="297562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437697" y="122238"/>
            <a:ext cx="8153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0" hangingPunct="0">
              <a:lnSpc>
                <a:spcPct val="80000"/>
              </a:lnSpc>
            </a:pPr>
            <a:endParaRPr lang="en-US" sz="2400" b="1" dirty="0">
              <a:solidFill>
                <a:srgbClr val="000000"/>
              </a:solidFill>
              <a:latin typeface="Candara"/>
              <a:ea typeface="+mj-ea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7.5 : Shared Containers</a:t>
            </a:r>
          </a:p>
        </p:txBody>
      </p:sp>
    </p:spTree>
    <p:extLst>
      <p:ext uri="{BB962C8B-B14F-4D97-AF65-F5344CB8AC3E}">
        <p14:creationId xmlns:p14="http://schemas.microsoft.com/office/powerpoint/2010/main" val="3142399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Shared Containers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Encapsulate job design components into a stored container </a:t>
            </a:r>
          </a:p>
          <a:p>
            <a:pPr eaLnBrk="1" hangingPunct="1"/>
            <a:r>
              <a:rPr lang="en-US" altLang="en-US"/>
              <a:t> Provide reusable job design components </a:t>
            </a:r>
          </a:p>
          <a:p>
            <a:pPr eaLnBrk="1" hangingPunct="1"/>
            <a:r>
              <a:rPr lang="en-US" altLang="en-US"/>
              <a:t> Example</a:t>
            </a:r>
          </a:p>
          <a:p>
            <a:pPr lvl="1" eaLnBrk="1" hangingPunct="1"/>
            <a:r>
              <a:rPr lang="en-US" altLang="en-US"/>
              <a:t>Apply stored Transformer business logic 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36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dirty="0"/>
              <a:t> Local Containers and Shared Container</a:t>
            </a:r>
          </a:p>
        </p:txBody>
      </p:sp>
      <p:sp>
        <p:nvSpPr>
          <p:cNvPr id="410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</a:t>
            </a:r>
            <a:r>
              <a:rPr lang="en-US" altLang="en-US" b="1" dirty="0"/>
              <a:t>container</a:t>
            </a:r>
            <a:r>
              <a:rPr lang="en-US" altLang="en-US" dirty="0"/>
              <a:t>, as its name indicates, is used to group stages and links. </a:t>
            </a:r>
          </a:p>
          <a:p>
            <a:pPr eaLnBrk="1" hangingPunct="1"/>
            <a:r>
              <a:rPr lang="en-US" altLang="en-US" dirty="0"/>
              <a:t>Containers help simplify and modularize server job designs and allow you to replacing complex areas of the diagram with a single container stage. </a:t>
            </a:r>
          </a:p>
          <a:p>
            <a:pPr eaLnBrk="1" hangingPunct="1"/>
            <a:r>
              <a:rPr lang="en-US" altLang="en-US" dirty="0"/>
              <a:t>For example, if you have a lookup that is used by multiple jobs, you can put the jobs and links that generate the lookup into a share container and use it to different jobs. In a way, you can look at it like a procedure or function in the programming term.</a:t>
            </a:r>
          </a:p>
          <a:p>
            <a:pPr eaLnBrk="1" hangingPunct="1"/>
            <a:r>
              <a:rPr lang="en-US" altLang="en-US" dirty="0"/>
              <a:t>Containers are linked to other stages or containers in the job by input and output stages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1653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dirty="0"/>
              <a:t>Types of Containers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>
                <a:solidFill>
                  <a:schemeClr val="hlink"/>
                </a:solidFill>
                <a:latin typeface="+mj-lt"/>
                <a:ea typeface="+mj-ea"/>
                <a:cs typeface="+mj-cs"/>
              </a:rPr>
              <a:t>Two Types: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b="1" dirty="0"/>
              <a:t> Local containers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/>
              <a:t>	</a:t>
            </a:r>
            <a:r>
              <a:rPr lang="en-US" dirty="0"/>
              <a:t>These are created within a job and are only accessible by that job. A local container is edited in a tabbed page of the job’s Diagram window. Local containers can be used in server jobs or parallel jobs.</a:t>
            </a:r>
          </a:p>
          <a:p>
            <a:pPr marL="457200" indent="-457200" eaLnBrk="1" hangingPunct="1">
              <a:buFont typeface="+mj-lt"/>
              <a:buAutoNum type="arabicPeriod" startAt="2"/>
              <a:defRPr/>
            </a:pPr>
            <a:r>
              <a:rPr lang="en-US" b="1" dirty="0"/>
              <a:t>Shared containers. 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r>
              <a:rPr lang="en-US" b="1" dirty="0"/>
              <a:t>	</a:t>
            </a:r>
            <a:r>
              <a:rPr lang="en-US" dirty="0"/>
              <a:t>These are created separately and are stored in the Repository in the same way that jobs are. There are two types of shared container.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28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Shared Containers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Server shared container. Used in server jobs (can also be used in parallel jobs).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Parallel shared container. Used in parallel jobs. You can also include server shared containers in parallel jobs as a way of incorporating server job functionality into a parallel stage</a:t>
            </a:r>
            <a:br>
              <a:rPr lang="en-US" altLang="en-US" dirty="0"/>
            </a:br>
            <a:r>
              <a:rPr lang="en-US" altLang="en-US" dirty="0"/>
              <a:t>(for example, you could use one to make a server plug-in stage available to a parallel job).</a:t>
            </a: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397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Quick Find</a:t>
            </a:r>
          </a:p>
        </p:txBody>
      </p:sp>
      <p:pic>
        <p:nvPicPr>
          <p:cNvPr id="323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720" y="1109663"/>
            <a:ext cx="4456234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3588" name="AutoShape 4"/>
          <p:cNvSpPr>
            <a:spLocks noChangeArrowheads="1"/>
          </p:cNvSpPr>
          <p:nvPr/>
        </p:nvSpPr>
        <p:spPr bwMode="auto">
          <a:xfrm>
            <a:off x="6307016" y="4818064"/>
            <a:ext cx="1997320" cy="744537"/>
          </a:xfrm>
          <a:prstGeom prst="wedgeRoundRectCallout">
            <a:avLst>
              <a:gd name="adj1" fmla="val -74870"/>
              <a:gd name="adj2" fmla="val -14850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Execute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Find</a:t>
            </a:r>
          </a:p>
        </p:txBody>
      </p:sp>
      <p:sp>
        <p:nvSpPr>
          <p:cNvPr id="323589" name="AutoShape 5"/>
          <p:cNvSpPr>
            <a:spLocks noChangeArrowheads="1"/>
          </p:cNvSpPr>
          <p:nvPr/>
        </p:nvSpPr>
        <p:spPr bwMode="auto">
          <a:xfrm>
            <a:off x="6784731" y="985839"/>
            <a:ext cx="2051538" cy="1106487"/>
          </a:xfrm>
          <a:prstGeom prst="wedgeRoundRectCallout">
            <a:avLst>
              <a:gd name="adj1" fmla="val -194856"/>
              <a:gd name="adj2" fmla="val 10136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Name with wild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card character (*)</a:t>
            </a:r>
          </a:p>
        </p:txBody>
      </p:sp>
      <p:sp>
        <p:nvSpPr>
          <p:cNvPr id="323590" name="AutoShape 6"/>
          <p:cNvSpPr>
            <a:spLocks noChangeArrowheads="1"/>
          </p:cNvSpPr>
          <p:nvPr/>
        </p:nvSpPr>
        <p:spPr bwMode="auto">
          <a:xfrm>
            <a:off x="206620" y="4103688"/>
            <a:ext cx="1997319" cy="1338262"/>
          </a:xfrm>
          <a:prstGeom prst="wedgeRoundRectCallout">
            <a:avLst>
              <a:gd name="adj1" fmla="val 73329"/>
              <a:gd name="adj2" fmla="val -71116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Include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matches 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object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descriptions</a:t>
            </a:r>
          </a:p>
        </p:txBody>
      </p:sp>
    </p:spTree>
    <p:extLst>
      <p:ext uri="{BB962C8B-B14F-4D97-AF65-F5344CB8AC3E}">
        <p14:creationId xmlns:p14="http://schemas.microsoft.com/office/powerpoint/2010/main" val="481209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Creating a Shared Container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800"/>
              <a:t>Select stages from an existing job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 Click Edit&gt;Construct </a:t>
            </a:r>
          </a:p>
          <a:p>
            <a:pPr eaLnBrk="1" hangingPunct="1">
              <a:lnSpc>
                <a:spcPct val="80000"/>
              </a:lnSpc>
              <a:buFont typeface="Webdings" pitchFamily="18" charset="2"/>
              <a:buNone/>
            </a:pPr>
            <a:r>
              <a:rPr lang="en-US" altLang="en-US" sz="1800"/>
              <a:t>     Container&gt;Shared</a:t>
            </a:r>
          </a:p>
          <a:p>
            <a:pPr eaLnBrk="1" hangingPunct="1">
              <a:lnSpc>
                <a:spcPct val="80000"/>
              </a:lnSpc>
            </a:pPr>
            <a:endParaRPr lang="en-US" altLang="en-US" sz="1800"/>
          </a:p>
        </p:txBody>
      </p:sp>
      <p:pic>
        <p:nvPicPr>
          <p:cNvPr id="413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9" y="2049463"/>
            <a:ext cx="8801100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3701" name="AutoShape 5"/>
          <p:cNvSpPr>
            <a:spLocks noChangeArrowheads="1"/>
          </p:cNvSpPr>
          <p:nvPr/>
        </p:nvSpPr>
        <p:spPr bwMode="auto">
          <a:xfrm>
            <a:off x="6197112" y="3287713"/>
            <a:ext cx="1881554" cy="806450"/>
          </a:xfrm>
          <a:prstGeom prst="wedgeRoundRectCallout">
            <a:avLst>
              <a:gd name="adj1" fmla="val -88551"/>
              <a:gd name="adj2" fmla="val 13582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Selected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components</a:t>
            </a:r>
          </a:p>
        </p:txBody>
      </p:sp>
      <p:sp>
        <p:nvSpPr>
          <p:cNvPr id="413702" name="AutoShape 6"/>
          <p:cNvSpPr>
            <a:spLocks noChangeArrowheads="1"/>
          </p:cNvSpPr>
          <p:nvPr/>
        </p:nvSpPr>
        <p:spPr bwMode="auto">
          <a:xfrm>
            <a:off x="2363666" y="3648075"/>
            <a:ext cx="1266092" cy="617538"/>
          </a:xfrm>
          <a:prstGeom prst="wedgeRoundRectCallout">
            <a:avLst>
              <a:gd name="adj1" fmla="val 2838"/>
              <a:gd name="adj2" fmla="val 22557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635612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Using a Shared Container in a Job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4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7" y="1060450"/>
            <a:ext cx="8395189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4724" name="AutoShape 4"/>
          <p:cNvSpPr>
            <a:spLocks noChangeArrowheads="1"/>
          </p:cNvSpPr>
          <p:nvPr/>
        </p:nvSpPr>
        <p:spPr bwMode="auto">
          <a:xfrm>
            <a:off x="5687158" y="4403725"/>
            <a:ext cx="1411165" cy="617538"/>
          </a:xfrm>
          <a:prstGeom prst="wedgeRoundRectCallout">
            <a:avLst>
              <a:gd name="adj1" fmla="val -130894"/>
              <a:gd name="adj2" fmla="val -326866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Shared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3487796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Mapping Input / Output Links to the Container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5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4" y="1166814"/>
            <a:ext cx="8257443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8" name="AutoShape 4"/>
          <p:cNvSpPr>
            <a:spLocks noChangeArrowheads="1"/>
          </p:cNvSpPr>
          <p:nvPr/>
        </p:nvSpPr>
        <p:spPr bwMode="auto">
          <a:xfrm>
            <a:off x="4843096" y="2400301"/>
            <a:ext cx="2672862" cy="835025"/>
          </a:xfrm>
          <a:prstGeom prst="wedgeRoundRectCallout">
            <a:avLst>
              <a:gd name="adj1" fmla="val -82694"/>
              <a:gd name="adj2" fmla="val 225097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Select container link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to map input link to</a:t>
            </a:r>
          </a:p>
        </p:txBody>
      </p:sp>
    </p:spTree>
    <p:extLst>
      <p:ext uri="{BB962C8B-B14F-4D97-AF65-F5344CB8AC3E}">
        <p14:creationId xmlns:p14="http://schemas.microsoft.com/office/powerpoint/2010/main" val="1857062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Unit summary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ebdings" pitchFamily="18" charset="2"/>
              <a:buNone/>
            </a:pPr>
            <a:r>
              <a:rPr lang="en-US" altLang="en-US" dirty="0"/>
              <a:t>Having completed this unit, you should be able to: </a:t>
            </a:r>
          </a:p>
          <a:p>
            <a:pPr eaLnBrk="1" hangingPunct="1"/>
            <a:r>
              <a:rPr lang="en-US" altLang="en-US" dirty="0"/>
              <a:t> Perform a simple Find </a:t>
            </a:r>
          </a:p>
          <a:p>
            <a:pPr eaLnBrk="1" hangingPunct="1"/>
            <a:r>
              <a:rPr lang="en-US" altLang="en-US" dirty="0"/>
              <a:t> Perform an Advanced Find </a:t>
            </a:r>
          </a:p>
          <a:p>
            <a:pPr eaLnBrk="1" hangingPunct="1"/>
            <a:r>
              <a:rPr lang="en-US" altLang="en-US" dirty="0"/>
              <a:t> Perform an impact analysis </a:t>
            </a:r>
          </a:p>
          <a:p>
            <a:pPr eaLnBrk="1" hangingPunct="1"/>
            <a:r>
              <a:rPr lang="en-US" altLang="en-US" dirty="0"/>
              <a:t> Compare the differences between two Table Definitions </a:t>
            </a:r>
          </a:p>
          <a:p>
            <a:pPr eaLnBrk="1" hangingPunct="1"/>
            <a:r>
              <a:rPr lang="en-US" altLang="en-US" dirty="0"/>
              <a:t> Compare the differences between two jobs</a:t>
            </a:r>
          </a:p>
          <a:p>
            <a:r>
              <a:rPr lang="en-US" altLang="en-US" dirty="0"/>
              <a:t> Explain schemas </a:t>
            </a:r>
          </a:p>
          <a:p>
            <a:r>
              <a:rPr lang="en-US" altLang="en-US" dirty="0"/>
              <a:t> Create schemas </a:t>
            </a:r>
          </a:p>
          <a:p>
            <a:r>
              <a:rPr lang="en-US" altLang="en-US" dirty="0"/>
              <a:t>Explain Runtime Column Propagation (RCP) </a:t>
            </a:r>
          </a:p>
          <a:p>
            <a:r>
              <a:rPr lang="en-US" altLang="en-US" dirty="0"/>
              <a:t> Turn RCP on and off</a:t>
            </a:r>
          </a:p>
          <a:p>
            <a:r>
              <a:rPr lang="en-US" altLang="en-US" dirty="0"/>
              <a:t>Build a shared container</a:t>
            </a:r>
          </a:p>
          <a:p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0094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Q&amp;A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compare the differences between what two kinds of objects?</a:t>
            </a:r>
          </a:p>
          <a:p>
            <a:r>
              <a:rPr lang="en-US" dirty="0"/>
              <a:t>What “wild card” characters can be used in a Find? </a:t>
            </a:r>
          </a:p>
          <a:p>
            <a:r>
              <a:rPr lang="en-US" dirty="0"/>
              <a:t>You have a job whose name begins with “</a:t>
            </a:r>
            <a:r>
              <a:rPr lang="en-US" dirty="0" err="1"/>
              <a:t>abc</a:t>
            </a:r>
            <a:r>
              <a:rPr lang="en-US" dirty="0"/>
              <a:t>”. You can’t remember the rest of the name or where the job is located. What would be the fastest way to export the job to a file?</a:t>
            </a:r>
          </a:p>
          <a:p>
            <a:r>
              <a:rPr lang="en-US" dirty="0"/>
              <a:t>Name three filters you can use in a Advanced Find? </a:t>
            </a:r>
          </a:p>
          <a:p>
            <a:r>
              <a:rPr lang="en-US" dirty="0"/>
              <a:t>What are two benefits of RCP? </a:t>
            </a:r>
          </a:p>
          <a:p>
            <a:r>
              <a:rPr lang="en-US" dirty="0"/>
              <a:t>What can you use to encapsulate stages and links in a job to make them reusable?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02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Q&amp;A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Jobs.  Table Definitions.</a:t>
            </a:r>
          </a:p>
          <a:p>
            <a:r>
              <a:rPr lang="en-US" dirty="0"/>
              <a:t>Asterisk (*). It stands for any zero or more characters.</a:t>
            </a:r>
          </a:p>
          <a:p>
            <a:r>
              <a:rPr lang="en-US" dirty="0"/>
              <a:t>Do a Find for objects matching “</a:t>
            </a:r>
            <a:r>
              <a:rPr lang="en-US" dirty="0" err="1"/>
              <a:t>abc</a:t>
            </a:r>
            <a:r>
              <a:rPr lang="en-US" dirty="0"/>
              <a:t>*”.  Filter by type job. Locate the job in the result set, click the right mouse button over it, and then click Export.</a:t>
            </a:r>
          </a:p>
          <a:p>
            <a:r>
              <a:rPr lang="en-US" dirty="0"/>
              <a:t>Type of object, creation date range, last modified date range, where used, dependencies of, other options including case sensitivity and search within last result set. </a:t>
            </a:r>
          </a:p>
          <a:p>
            <a:r>
              <a:rPr lang="en-US" dirty="0"/>
              <a:t>Job flexibility.  Ability to create reusable components. </a:t>
            </a:r>
          </a:p>
          <a:p>
            <a:r>
              <a:rPr lang="en-US" dirty="0"/>
              <a:t>Shared containers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78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437697" y="122238"/>
            <a:ext cx="8153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0" hangingPunct="0">
              <a:lnSpc>
                <a:spcPct val="80000"/>
              </a:lnSpc>
            </a:pPr>
            <a:endParaRPr lang="en-US" sz="2400" b="1" dirty="0">
              <a:solidFill>
                <a:srgbClr val="000000"/>
              </a:solidFill>
              <a:latin typeface="Candara"/>
              <a:ea typeface="+mj-ea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7.6 : Job Control</a:t>
            </a:r>
          </a:p>
        </p:txBody>
      </p:sp>
    </p:spTree>
    <p:extLst>
      <p:ext uri="{BB962C8B-B14F-4D97-AF65-F5344CB8AC3E}">
        <p14:creationId xmlns:p14="http://schemas.microsoft.com/office/powerpoint/2010/main" val="3142399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Unit objectives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ebdings" pitchFamily="18" charset="2"/>
              <a:buNone/>
            </a:pPr>
            <a:r>
              <a:rPr lang="en-US" altLang="en-US"/>
              <a:t>After completing this unit, you should be able to: </a:t>
            </a:r>
          </a:p>
          <a:p>
            <a:pPr eaLnBrk="1" hangingPunct="1"/>
            <a:r>
              <a:rPr lang="en-US" altLang="en-US"/>
              <a:t> Use the DataStage Job Sequencer to build a job that controls a sequence of jobs </a:t>
            </a:r>
          </a:p>
          <a:p>
            <a:pPr eaLnBrk="1" hangingPunct="1"/>
            <a:r>
              <a:rPr lang="en-US" altLang="en-US"/>
              <a:t> Use Sequencer links and stages to control the sequence a set of jobs run in </a:t>
            </a:r>
          </a:p>
          <a:p>
            <a:pPr eaLnBrk="1" hangingPunct="1"/>
            <a:r>
              <a:rPr lang="en-US" altLang="en-US"/>
              <a:t> Use Sequencer triggers and stages to control the conditions under which jobs run </a:t>
            </a:r>
          </a:p>
          <a:p>
            <a:pPr eaLnBrk="1" hangingPunct="1"/>
            <a:r>
              <a:rPr lang="en-US" altLang="en-US"/>
              <a:t> Pass information in job parameters from the master controlling job to the controlled jobs </a:t>
            </a:r>
          </a:p>
          <a:p>
            <a:pPr eaLnBrk="1" hangingPunct="1"/>
            <a:r>
              <a:rPr lang="en-US" altLang="en-US"/>
              <a:t> Define user variables </a:t>
            </a:r>
          </a:p>
          <a:p>
            <a:pPr eaLnBrk="1" hangingPunct="1"/>
            <a:r>
              <a:rPr lang="en-US" altLang="en-US"/>
              <a:t> Enable restart </a:t>
            </a:r>
          </a:p>
          <a:p>
            <a:pPr eaLnBrk="1" hangingPunct="1"/>
            <a:r>
              <a:rPr lang="en-US" altLang="en-US"/>
              <a:t> Handle errors and exceptions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381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What is a Job Sequence?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master controlling job that controls the execution of a set of subordinate jobs</a:t>
            </a:r>
          </a:p>
          <a:p>
            <a:r>
              <a:rPr lang="en-US" dirty="0"/>
              <a:t> Passes values to the subordinate job parameters </a:t>
            </a:r>
          </a:p>
          <a:p>
            <a:r>
              <a:rPr lang="en-US" dirty="0"/>
              <a:t> Controls the order of execution (links) </a:t>
            </a:r>
          </a:p>
          <a:p>
            <a:r>
              <a:rPr lang="en-US" dirty="0"/>
              <a:t> Specifies conditions under which the subordinate jobs get executed (triggers) </a:t>
            </a:r>
          </a:p>
          <a:p>
            <a:r>
              <a:rPr lang="en-US" dirty="0"/>
              <a:t> Specifies complex flow of control</a:t>
            </a:r>
          </a:p>
          <a:p>
            <a:pPr lvl="1"/>
            <a:r>
              <a:rPr lang="en-US" dirty="0"/>
              <a:t> Loops </a:t>
            </a:r>
          </a:p>
          <a:p>
            <a:pPr lvl="1"/>
            <a:r>
              <a:rPr lang="en-US" dirty="0"/>
              <a:t> All / Some </a:t>
            </a:r>
          </a:p>
          <a:p>
            <a:pPr lvl="1"/>
            <a:r>
              <a:rPr lang="en-US" dirty="0"/>
              <a:t> Wait for file</a:t>
            </a:r>
          </a:p>
          <a:p>
            <a:r>
              <a:rPr lang="en-US" dirty="0"/>
              <a:t> Perform system activities</a:t>
            </a:r>
          </a:p>
          <a:p>
            <a:pPr lvl="1"/>
            <a:r>
              <a:rPr lang="en-US" dirty="0"/>
              <a:t>Email </a:t>
            </a:r>
          </a:p>
          <a:p>
            <a:pPr lvl="1"/>
            <a:r>
              <a:rPr lang="en-US" dirty="0"/>
              <a:t>Execute system commands and executables</a:t>
            </a:r>
          </a:p>
          <a:p>
            <a:pPr lvl="1"/>
            <a:r>
              <a:rPr lang="en-US" dirty="0"/>
              <a:t>Can include Restart checkpoints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0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Basics for Creating a New Job Sequence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Open a new job sequence</a:t>
            </a:r>
          </a:p>
          <a:p>
            <a:pPr lvl="1" eaLnBrk="1" hangingPunct="1"/>
            <a:r>
              <a:rPr lang="en-US" altLang="en-US"/>
              <a:t> Specify whether its restartable</a:t>
            </a:r>
          </a:p>
          <a:p>
            <a:pPr eaLnBrk="1" hangingPunct="1"/>
            <a:r>
              <a:rPr lang="en-US" altLang="en-US"/>
              <a:t> Add stages</a:t>
            </a:r>
          </a:p>
          <a:p>
            <a:pPr lvl="1" eaLnBrk="1" hangingPunct="1"/>
            <a:r>
              <a:rPr lang="en-US" altLang="en-US"/>
              <a:t> Stages to execute jobs </a:t>
            </a:r>
          </a:p>
          <a:p>
            <a:pPr lvl="1" eaLnBrk="1" hangingPunct="1"/>
            <a:r>
              <a:rPr lang="en-US" altLang="en-US"/>
              <a:t> Stages to execute system commands and executables </a:t>
            </a:r>
          </a:p>
          <a:p>
            <a:pPr lvl="1" eaLnBrk="1" hangingPunct="1"/>
            <a:r>
              <a:rPr lang="en-US" altLang="en-US"/>
              <a:t> Special purpose stages</a:t>
            </a:r>
          </a:p>
          <a:p>
            <a:pPr eaLnBrk="1" hangingPunct="1"/>
            <a:r>
              <a:rPr lang="en-US" altLang="en-US"/>
              <a:t> Add links</a:t>
            </a:r>
          </a:p>
          <a:p>
            <a:pPr lvl="1" eaLnBrk="1" hangingPunct="1"/>
            <a:r>
              <a:rPr lang="en-US" altLang="en-US"/>
              <a:t> Specify the order in which jobs are to be executed</a:t>
            </a:r>
          </a:p>
          <a:p>
            <a:pPr eaLnBrk="1" hangingPunct="1"/>
            <a:r>
              <a:rPr lang="en-US" altLang="en-US"/>
              <a:t> Specify triggers </a:t>
            </a:r>
          </a:p>
          <a:p>
            <a:pPr lvl="1" eaLnBrk="1" hangingPunct="1"/>
            <a:r>
              <a:rPr lang="en-US" altLang="en-US"/>
              <a:t> Triggers specify the condition under which control passes across a link</a:t>
            </a:r>
          </a:p>
          <a:p>
            <a:pPr eaLnBrk="1" hangingPunct="1"/>
            <a:r>
              <a:rPr lang="en-US" altLang="en-US"/>
              <a:t> Specify error handling </a:t>
            </a:r>
          </a:p>
          <a:p>
            <a:pPr eaLnBrk="1" hangingPunct="1"/>
            <a:r>
              <a:rPr lang="en-US" altLang="en-US"/>
              <a:t> Enable / Disable restart checkpoints</a:t>
            </a:r>
          </a:p>
        </p:txBody>
      </p:sp>
    </p:spTree>
    <p:extLst>
      <p:ext uri="{BB962C8B-B14F-4D97-AF65-F5344CB8AC3E}">
        <p14:creationId xmlns:p14="http://schemas.microsoft.com/office/powerpoint/2010/main" val="388606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Found Results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4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16" y="974726"/>
            <a:ext cx="3949212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4612" name="AutoShape 4"/>
          <p:cNvSpPr>
            <a:spLocks noChangeArrowheads="1"/>
          </p:cNvSpPr>
          <p:nvPr/>
        </p:nvSpPr>
        <p:spPr bwMode="auto">
          <a:xfrm>
            <a:off x="7258051" y="4803775"/>
            <a:ext cx="1140069" cy="744538"/>
          </a:xfrm>
          <a:prstGeom prst="wedgeRoundRectCallout">
            <a:avLst>
              <a:gd name="adj1" fmla="val -168764"/>
              <a:gd name="adj2" fmla="val -33583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Found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item</a:t>
            </a:r>
          </a:p>
        </p:txBody>
      </p:sp>
      <p:sp>
        <p:nvSpPr>
          <p:cNvPr id="324613" name="AutoShape 5"/>
          <p:cNvSpPr>
            <a:spLocks noChangeArrowheads="1"/>
          </p:cNvSpPr>
          <p:nvPr/>
        </p:nvSpPr>
        <p:spPr bwMode="auto">
          <a:xfrm>
            <a:off x="6720254" y="1652588"/>
            <a:ext cx="1997320" cy="744537"/>
          </a:xfrm>
          <a:prstGeom prst="wedgeRoundRectCallout">
            <a:avLst>
              <a:gd name="adj1" fmla="val -78245"/>
              <a:gd name="adj2" fmla="val 190514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Highlight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next item</a:t>
            </a:r>
          </a:p>
        </p:txBody>
      </p:sp>
      <p:sp>
        <p:nvSpPr>
          <p:cNvPr id="324614" name="AutoShape 6"/>
          <p:cNvSpPr>
            <a:spLocks noChangeArrowheads="1"/>
          </p:cNvSpPr>
          <p:nvPr/>
        </p:nvSpPr>
        <p:spPr bwMode="auto">
          <a:xfrm>
            <a:off x="381001" y="3870325"/>
            <a:ext cx="1661746" cy="1919288"/>
          </a:xfrm>
          <a:prstGeom prst="wedgeRoundRectCallout">
            <a:avLst>
              <a:gd name="adj1" fmla="val 142593"/>
              <a:gd name="adj2" fmla="val -57194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Number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found; Click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to open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Advanced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Find window</a:t>
            </a:r>
          </a:p>
        </p:txBody>
      </p:sp>
    </p:spTree>
    <p:extLst>
      <p:ext uri="{BB962C8B-B14F-4D97-AF65-F5344CB8AC3E}">
        <p14:creationId xmlns:p14="http://schemas.microsoft.com/office/powerpoint/2010/main" val="963929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Job Sequencer Stages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 Run stages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Job Activity:  Run a job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Execute Command:  Run a system  command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Notification Activity:  Send an email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 Flow control stages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Sequencer:  Go if All / Some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Wait for File:  Go when file exists / doesn’t exist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Start Loop / End Loop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 Nested Condition:  Go if condition satisfied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 Error handling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 Exception Handler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 Terminator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 User Variables</a:t>
            </a:r>
          </a:p>
        </p:txBody>
      </p:sp>
      <p:pic>
        <p:nvPicPr>
          <p:cNvPr id="423940" name="Picture 4" descr="dx444_core_modules_2_dsessentialsv8-p149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18" y="1411655"/>
            <a:ext cx="2834640" cy="473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675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altLang="en-US" dirty="0"/>
              <a:t>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4963" name="Picture 3" descr="dx444_core_modules_2_dsessentialsv8-p150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8" y="1286059"/>
            <a:ext cx="8232529" cy="502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964" name="AutoShape 4"/>
          <p:cNvSpPr>
            <a:spLocks noChangeArrowheads="1"/>
          </p:cNvSpPr>
          <p:nvPr/>
        </p:nvSpPr>
        <p:spPr bwMode="auto">
          <a:xfrm>
            <a:off x="7846341" y="2735203"/>
            <a:ext cx="1183324" cy="503978"/>
          </a:xfrm>
          <a:prstGeom prst="wedgeRoundRectCallout">
            <a:avLst>
              <a:gd name="adj1" fmla="val -56259"/>
              <a:gd name="adj2" fmla="val 119667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Send email</a:t>
            </a:r>
          </a:p>
        </p:txBody>
      </p:sp>
      <p:sp>
        <p:nvSpPr>
          <p:cNvPr id="424965" name="AutoShape 5"/>
          <p:cNvSpPr>
            <a:spLocks noChangeArrowheads="1"/>
          </p:cNvSpPr>
          <p:nvPr/>
        </p:nvSpPr>
        <p:spPr bwMode="auto">
          <a:xfrm>
            <a:off x="5862209" y="1065153"/>
            <a:ext cx="1683801" cy="503978"/>
          </a:xfrm>
          <a:prstGeom prst="wedgeRoundRectCallout">
            <a:avLst>
              <a:gd name="adj1" fmla="val 60824"/>
              <a:gd name="adj2" fmla="val 105782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Execute a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command</a:t>
            </a:r>
          </a:p>
        </p:txBody>
      </p:sp>
      <p:sp>
        <p:nvSpPr>
          <p:cNvPr id="424966" name="AutoShape 6"/>
          <p:cNvSpPr>
            <a:spLocks noChangeArrowheads="1"/>
          </p:cNvSpPr>
          <p:nvPr/>
        </p:nvSpPr>
        <p:spPr bwMode="auto">
          <a:xfrm>
            <a:off x="2550440" y="1096047"/>
            <a:ext cx="1836002" cy="338146"/>
          </a:xfrm>
          <a:prstGeom prst="wedgeRoundRectCallout">
            <a:avLst>
              <a:gd name="adj1" fmla="val -113481"/>
              <a:gd name="adj2" fmla="val -17435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Wait for file</a:t>
            </a:r>
            <a:r>
              <a:rPr lang="en-US" altLang="en-US" sz="1800"/>
              <a:t> </a:t>
            </a:r>
          </a:p>
        </p:txBody>
      </p:sp>
      <p:sp>
        <p:nvSpPr>
          <p:cNvPr id="424967" name="AutoShape 7"/>
          <p:cNvSpPr>
            <a:spLocks noChangeArrowheads="1"/>
          </p:cNvSpPr>
          <p:nvPr/>
        </p:nvSpPr>
        <p:spPr bwMode="auto">
          <a:xfrm>
            <a:off x="566309" y="5299013"/>
            <a:ext cx="1648151" cy="503979"/>
          </a:xfrm>
          <a:prstGeom prst="wedgeRoundRectCallout">
            <a:avLst>
              <a:gd name="adj1" fmla="val 147671"/>
              <a:gd name="adj2" fmla="val -110412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Handle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exceptions</a:t>
            </a:r>
          </a:p>
        </p:txBody>
      </p:sp>
      <p:sp>
        <p:nvSpPr>
          <p:cNvPr id="424968" name="AutoShape 8"/>
          <p:cNvSpPr>
            <a:spLocks noChangeArrowheads="1"/>
          </p:cNvSpPr>
          <p:nvPr/>
        </p:nvSpPr>
        <p:spPr bwMode="auto">
          <a:xfrm>
            <a:off x="619064" y="3758228"/>
            <a:ext cx="1183324" cy="373126"/>
          </a:xfrm>
          <a:prstGeom prst="wedgeRoundRectCallout">
            <a:avLst>
              <a:gd name="adj1" fmla="val 43162"/>
              <a:gd name="adj2" fmla="val -306597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Run job</a:t>
            </a:r>
          </a:p>
        </p:txBody>
      </p:sp>
    </p:spTree>
    <p:extLst>
      <p:ext uri="{BB962C8B-B14F-4D97-AF65-F5344CB8AC3E}">
        <p14:creationId xmlns:p14="http://schemas.microsoft.com/office/powerpoint/2010/main" val="3686798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Sequence Properties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5987" name="Picture 3" descr="dx444_core_modules_2_dsessentialsv8-p151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3" y="1516063"/>
            <a:ext cx="7801708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5988" name="AutoShape 4"/>
          <p:cNvSpPr>
            <a:spLocks noChangeArrowheads="1"/>
          </p:cNvSpPr>
          <p:nvPr/>
        </p:nvSpPr>
        <p:spPr bwMode="auto">
          <a:xfrm>
            <a:off x="762000" y="5194301"/>
            <a:ext cx="2750527" cy="835025"/>
          </a:xfrm>
          <a:prstGeom prst="wedgeRoundRectCallout">
            <a:avLst>
              <a:gd name="adj1" fmla="val -25704"/>
              <a:gd name="adj2" fmla="val -188782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Exception stage to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handle aborts</a:t>
            </a:r>
          </a:p>
        </p:txBody>
      </p:sp>
      <p:sp>
        <p:nvSpPr>
          <p:cNvPr id="425989" name="AutoShape 5"/>
          <p:cNvSpPr>
            <a:spLocks noChangeArrowheads="1"/>
          </p:cNvSpPr>
          <p:nvPr/>
        </p:nvSpPr>
        <p:spPr bwMode="auto">
          <a:xfrm>
            <a:off x="3761643" y="2128838"/>
            <a:ext cx="1264626" cy="457200"/>
          </a:xfrm>
          <a:prstGeom prst="wedgeRoundRectCallout">
            <a:avLst>
              <a:gd name="adj1" fmla="val -234472"/>
              <a:gd name="adj2" fmla="val 195486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2120543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Job Activity Stage Properties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7011" name="Picture 3" descr="dx444_core_modules_2_dsessentialsv8-p152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5" y="1241658"/>
            <a:ext cx="8590085" cy="515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663285" y="5628990"/>
            <a:ext cx="2233422" cy="593080"/>
          </a:xfrm>
          <a:prstGeom prst="wedgeRoundRectCallout">
            <a:avLst>
              <a:gd name="adj1" fmla="val -70218"/>
              <a:gd name="adj2" fmla="val -154514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Job parameters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to be passed</a:t>
            </a:r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5120820" y="2757124"/>
            <a:ext cx="1417725" cy="532835"/>
          </a:xfrm>
          <a:prstGeom prst="wedgeRoundRectCallout">
            <a:avLst>
              <a:gd name="adj1" fmla="val -174847"/>
              <a:gd name="adj2" fmla="val 81657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Execution mode</a:t>
            </a:r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4239362" y="1526446"/>
            <a:ext cx="1562096" cy="496688"/>
          </a:xfrm>
          <a:prstGeom prst="wedgeRoundRectCallout">
            <a:avLst>
              <a:gd name="adj1" fmla="val -192977"/>
              <a:gd name="adj2" fmla="val 86657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Job to be executed</a:t>
            </a:r>
          </a:p>
        </p:txBody>
      </p:sp>
    </p:spTree>
    <p:extLst>
      <p:ext uri="{BB962C8B-B14F-4D97-AF65-F5344CB8AC3E}">
        <p14:creationId xmlns:p14="http://schemas.microsoft.com/office/powerpoint/2010/main" val="1794012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Job Activity Trigger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8035" name="Picture 3" descr="dx444_core_modules_2_dsessentialsv8-p153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92" y="1230778"/>
            <a:ext cx="8466992" cy="503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36" name="AutoShape 4"/>
          <p:cNvSpPr>
            <a:spLocks noChangeArrowheads="1"/>
          </p:cNvSpPr>
          <p:nvPr/>
        </p:nvSpPr>
        <p:spPr bwMode="auto">
          <a:xfrm>
            <a:off x="5904222" y="4733190"/>
            <a:ext cx="2578889" cy="696060"/>
          </a:xfrm>
          <a:prstGeom prst="wedgeRoundRectCallout">
            <a:avLst>
              <a:gd name="adj1" fmla="val -40963"/>
              <a:gd name="adj2" fmla="val -239593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Build custom trigger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expressions</a:t>
            </a:r>
          </a:p>
        </p:txBody>
      </p:sp>
      <p:sp>
        <p:nvSpPr>
          <p:cNvPr id="428037" name="AutoShape 5"/>
          <p:cNvSpPr>
            <a:spLocks noChangeArrowheads="1"/>
          </p:cNvSpPr>
          <p:nvPr/>
        </p:nvSpPr>
        <p:spPr bwMode="auto">
          <a:xfrm>
            <a:off x="4030292" y="1001490"/>
            <a:ext cx="1746254" cy="565372"/>
          </a:xfrm>
          <a:prstGeom prst="wedgeRoundRectCallout">
            <a:avLst>
              <a:gd name="adj1" fmla="val -218269"/>
              <a:gd name="adj2" fmla="val 8618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Output link names</a:t>
            </a:r>
          </a:p>
        </p:txBody>
      </p:sp>
      <p:sp>
        <p:nvSpPr>
          <p:cNvPr id="428038" name="AutoShape 6"/>
          <p:cNvSpPr>
            <a:spLocks noChangeArrowheads="1"/>
          </p:cNvSpPr>
          <p:nvPr/>
        </p:nvSpPr>
        <p:spPr bwMode="auto">
          <a:xfrm>
            <a:off x="387834" y="2685658"/>
            <a:ext cx="2370020" cy="590941"/>
          </a:xfrm>
          <a:prstGeom prst="wedgeRoundRectCallout">
            <a:avLst>
              <a:gd name="adj1" fmla="val -2880"/>
              <a:gd name="adj2" fmla="val 227644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FF00"/>
                </a:solidFill>
              </a:rPr>
              <a:t>List of trigger types</a:t>
            </a:r>
          </a:p>
        </p:txBody>
      </p:sp>
      <p:pic>
        <p:nvPicPr>
          <p:cNvPr id="428039" name="Picture 7" descr="dx444_core_modules_2_dsessentialsv8-p153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3" y="4553262"/>
            <a:ext cx="2516369" cy="163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056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Execute Command Stage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298516" y="5134708"/>
            <a:ext cx="8845484" cy="1003809"/>
          </a:xfrm>
        </p:spPr>
        <p:txBody>
          <a:bodyPr/>
          <a:lstStyle/>
          <a:p>
            <a:pPr eaLnBrk="1" hangingPunct="1"/>
            <a:r>
              <a:rPr lang="en-US" altLang="en-US"/>
              <a:t> Execute system commands, shell scripts, and other executables</a:t>
            </a:r>
          </a:p>
          <a:p>
            <a:pPr eaLnBrk="1" hangingPunct="1"/>
            <a:r>
              <a:rPr lang="en-US" altLang="en-US"/>
              <a:t> Use e.g. to drop or rename database tables</a:t>
            </a:r>
          </a:p>
          <a:p>
            <a:pPr eaLnBrk="1" hangingPunct="1"/>
            <a:endParaRPr lang="en-US" altLang="en-US"/>
          </a:p>
        </p:txBody>
      </p:sp>
      <p:pic>
        <p:nvPicPr>
          <p:cNvPr id="429060" name="Picture 4" descr="dx444_core_modules_2_dsessentialsv8-p154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5" y="1477963"/>
            <a:ext cx="8085992" cy="260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4897315" y="4346576"/>
            <a:ext cx="1800958" cy="631825"/>
          </a:xfrm>
          <a:prstGeom prst="wedgeRoundRectCallout">
            <a:avLst>
              <a:gd name="adj1" fmla="val -79213"/>
              <a:gd name="adj2" fmla="val -182412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Parameters to pass</a:t>
            </a:r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5735515" y="1457325"/>
            <a:ext cx="1800958" cy="631825"/>
          </a:xfrm>
          <a:prstGeom prst="wedgeRoundRectCallout">
            <a:avLst>
              <a:gd name="adj1" fmla="val -225671"/>
              <a:gd name="adj2" fmla="val 13442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Executable</a:t>
            </a:r>
          </a:p>
        </p:txBody>
      </p:sp>
    </p:spTree>
    <p:extLst>
      <p:ext uri="{BB962C8B-B14F-4D97-AF65-F5344CB8AC3E}">
        <p14:creationId xmlns:p14="http://schemas.microsoft.com/office/powerpoint/2010/main" val="504991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Notification Activity Stage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083" name="Picture 3" descr="dx444_core_modules_2_dsessentialsv8-p155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28" y="955675"/>
            <a:ext cx="8741019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5634405" y="4637088"/>
            <a:ext cx="1800957" cy="995362"/>
          </a:xfrm>
          <a:prstGeom prst="wedgeRoundRectCallout">
            <a:avLst>
              <a:gd name="adj1" fmla="val -201181"/>
              <a:gd name="adj2" fmla="val 42505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Include job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status info 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email body </a:t>
            </a:r>
          </a:p>
        </p:txBody>
      </p:sp>
    </p:spTree>
    <p:extLst>
      <p:ext uri="{BB962C8B-B14F-4D97-AF65-F5344CB8AC3E}">
        <p14:creationId xmlns:p14="http://schemas.microsoft.com/office/powerpoint/2010/main" val="151336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06" name="Picture 2" descr="dx444_core_modules_2_dsessentialsv8-p156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3" y="995364"/>
            <a:ext cx="8804031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1107" name="Picture 3" descr="dx444_core_modules_2_dsessentialsv8-p156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62" y="1479550"/>
            <a:ext cx="5460023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11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User Variables Stage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4550020" y="5464175"/>
            <a:ext cx="3207726" cy="704850"/>
          </a:xfrm>
          <a:prstGeom prst="wedgeRoundRectCallout">
            <a:avLst>
              <a:gd name="adj1" fmla="val 17519"/>
              <a:gd name="adj2" fmla="val -39301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Expression defining the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value for the variable</a:t>
            </a:r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6154616" y="993775"/>
            <a:ext cx="1251438" cy="400050"/>
          </a:xfrm>
          <a:prstGeom prst="wedgeRoundRectCallout">
            <a:avLst>
              <a:gd name="adj1" fmla="val -194731"/>
              <a:gd name="adj2" fmla="val 397222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Variable</a:t>
            </a:r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1449266" y="931863"/>
            <a:ext cx="2965938" cy="400050"/>
          </a:xfrm>
          <a:prstGeom prst="wedgeRoundRectCallout">
            <a:avLst>
              <a:gd name="adj1" fmla="val -57361"/>
              <a:gd name="adj2" fmla="val 176190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User Variables stage</a:t>
            </a:r>
            <a:r>
              <a:rPr lang="en-US" alt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9087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altLang="en-US" dirty="0"/>
              <a:t>Referencing the User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2131" name="Picture 3" descr="dx444_core_modules_2_dsessentialsv8-p157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3" y="933450"/>
            <a:ext cx="8792308" cy="52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5203582" y="5580064"/>
            <a:ext cx="1251438" cy="515937"/>
          </a:xfrm>
          <a:prstGeom prst="wedgeRoundRectCallout">
            <a:avLst>
              <a:gd name="adj1" fmla="val -131616"/>
              <a:gd name="adj2" fmla="val -226306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484235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437697" y="122238"/>
            <a:ext cx="8153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0" hangingPunct="0">
              <a:lnSpc>
                <a:spcPct val="80000"/>
              </a:lnSpc>
            </a:pPr>
            <a:endParaRPr lang="en-US" sz="2400" b="1" dirty="0">
              <a:solidFill>
                <a:srgbClr val="000000"/>
              </a:solidFill>
              <a:latin typeface="Candara"/>
              <a:ea typeface="+mj-ea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7.7 : Flow of Control Stages</a:t>
            </a:r>
          </a:p>
        </p:txBody>
      </p:sp>
    </p:spTree>
    <p:extLst>
      <p:ext uri="{BB962C8B-B14F-4D97-AF65-F5344CB8AC3E}">
        <p14:creationId xmlns:p14="http://schemas.microsoft.com/office/powerpoint/2010/main" val="201150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Advanced Find Window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5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8" y="1084263"/>
            <a:ext cx="877179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5636" name="AutoShape 4"/>
          <p:cNvSpPr>
            <a:spLocks noChangeArrowheads="1"/>
          </p:cNvSpPr>
          <p:nvPr/>
        </p:nvSpPr>
        <p:spPr bwMode="auto">
          <a:xfrm>
            <a:off x="4001966" y="4745039"/>
            <a:ext cx="1140069" cy="903287"/>
          </a:xfrm>
          <a:prstGeom prst="wedgeRoundRectCallout">
            <a:avLst>
              <a:gd name="adj1" fmla="val -167611"/>
              <a:gd name="adj2" fmla="val -588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Filter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253439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Wait for File Stage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4179" name="Picture 3" descr="dx444_core_modules_2_dsessentialsv8-p159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1" y="1331913"/>
            <a:ext cx="7918938" cy="426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4180" name="AutoShape 4"/>
          <p:cNvSpPr>
            <a:spLocks noChangeArrowheads="1"/>
          </p:cNvSpPr>
          <p:nvPr/>
        </p:nvSpPr>
        <p:spPr bwMode="auto">
          <a:xfrm>
            <a:off x="6490190" y="2705100"/>
            <a:ext cx="1251438" cy="515938"/>
          </a:xfrm>
          <a:prstGeom prst="wedgeRoundRectCallout">
            <a:avLst>
              <a:gd name="adj1" fmla="val -268620"/>
              <a:gd name="adj2" fmla="val -4907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File </a:t>
            </a:r>
          </a:p>
        </p:txBody>
      </p:sp>
      <p:sp>
        <p:nvSpPr>
          <p:cNvPr id="434181" name="AutoShape 5"/>
          <p:cNvSpPr>
            <a:spLocks noChangeArrowheads="1"/>
          </p:cNvSpPr>
          <p:nvPr/>
        </p:nvSpPr>
        <p:spPr bwMode="auto">
          <a:xfrm>
            <a:off x="6166339" y="4257675"/>
            <a:ext cx="1251438" cy="515938"/>
          </a:xfrm>
          <a:prstGeom prst="wedgeRoundRectCallout">
            <a:avLst>
              <a:gd name="adj1" fmla="val -221546"/>
              <a:gd name="adj2" fmla="val -13892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2906841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Sequencer Stage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 Sequence multiple jobs using the Sequence stage</a:t>
            </a:r>
          </a:p>
        </p:txBody>
      </p:sp>
      <p:pic>
        <p:nvPicPr>
          <p:cNvPr id="435204" name="Picture 4" descr="dx444_core_modules_2_dsessentialsv8-p160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7864"/>
            <a:ext cx="7318131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5205" name="AutoShape 5"/>
          <p:cNvSpPr>
            <a:spLocks noChangeArrowheads="1"/>
          </p:cNvSpPr>
          <p:nvPr/>
        </p:nvSpPr>
        <p:spPr bwMode="auto">
          <a:xfrm>
            <a:off x="6636728" y="5273675"/>
            <a:ext cx="1812680" cy="762000"/>
          </a:xfrm>
          <a:prstGeom prst="wedgeRoundRectCallout">
            <a:avLst>
              <a:gd name="adj1" fmla="val -138199"/>
              <a:gd name="adj2" fmla="val -197917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Can be set to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all or any</a:t>
            </a:r>
          </a:p>
        </p:txBody>
      </p:sp>
    </p:spTree>
    <p:extLst>
      <p:ext uri="{BB962C8B-B14F-4D97-AF65-F5344CB8AC3E}">
        <p14:creationId xmlns:p14="http://schemas.microsoft.com/office/powerpoint/2010/main" val="1709172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Nested Condition Stage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6227" name="Picture 3" descr="dx444_core_modules_2_dsessentialsv8-p161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9" y="993775"/>
            <a:ext cx="8743950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6228" name="Picture 4" descr="dx444_core_modules_2_dsessentialsv8-p161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74" y="4124325"/>
            <a:ext cx="3881803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6229" name="AutoShape 5"/>
          <p:cNvSpPr>
            <a:spLocks noChangeArrowheads="1"/>
          </p:cNvSpPr>
          <p:nvPr/>
        </p:nvSpPr>
        <p:spPr bwMode="auto">
          <a:xfrm>
            <a:off x="3620966" y="4562475"/>
            <a:ext cx="2549769" cy="471488"/>
          </a:xfrm>
          <a:prstGeom prst="wedgeRoundRectCallout">
            <a:avLst>
              <a:gd name="adj1" fmla="val -137412"/>
              <a:gd name="adj2" fmla="val 43602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Trigger conditions</a:t>
            </a:r>
          </a:p>
        </p:txBody>
      </p:sp>
      <p:sp>
        <p:nvSpPr>
          <p:cNvPr id="436230" name="AutoShape 6"/>
          <p:cNvSpPr>
            <a:spLocks noChangeArrowheads="1"/>
          </p:cNvSpPr>
          <p:nvPr/>
        </p:nvSpPr>
        <p:spPr bwMode="auto">
          <a:xfrm>
            <a:off x="860182" y="1076325"/>
            <a:ext cx="2845777" cy="674688"/>
          </a:xfrm>
          <a:prstGeom prst="wedgeRoundRectCallout">
            <a:avLst>
              <a:gd name="adj1" fmla="val 57208"/>
              <a:gd name="adj2" fmla="val 181060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Fork based on trigger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4056796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Loop Stages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7251" name="Picture 3" descr="dx444_core_modules_2_dsessentialsv8-p162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5" y="1065213"/>
            <a:ext cx="8760069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7252" name="Picture 4" descr="dx444_core_modules_2_dsessentialsv8-p162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3" y="2751138"/>
            <a:ext cx="3217985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7253" name="Picture 5" descr="dx444_core_modules_2_dsessentialsv8-p162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973" y="3511550"/>
            <a:ext cx="3421673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7254" name="AutoShape 6"/>
          <p:cNvSpPr>
            <a:spLocks noChangeArrowheads="1"/>
          </p:cNvSpPr>
          <p:nvPr/>
        </p:nvSpPr>
        <p:spPr bwMode="auto">
          <a:xfrm>
            <a:off x="6074020" y="5724525"/>
            <a:ext cx="2549769" cy="471488"/>
          </a:xfrm>
          <a:prstGeom prst="wedgeRoundRectCallout">
            <a:avLst>
              <a:gd name="adj1" fmla="val -26032"/>
              <a:gd name="adj2" fmla="val -181648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Pass counter value</a:t>
            </a:r>
            <a:r>
              <a:rPr lang="en-US" altLang="en-US" sz="1800"/>
              <a:t> </a:t>
            </a:r>
          </a:p>
        </p:txBody>
      </p:sp>
      <p:sp>
        <p:nvSpPr>
          <p:cNvPr id="437255" name="AutoShape 7"/>
          <p:cNvSpPr>
            <a:spLocks noChangeArrowheads="1"/>
          </p:cNvSpPr>
          <p:nvPr/>
        </p:nvSpPr>
        <p:spPr bwMode="auto">
          <a:xfrm>
            <a:off x="2533651" y="5489575"/>
            <a:ext cx="2549769" cy="471488"/>
          </a:xfrm>
          <a:prstGeom prst="wedgeRoundRectCallout">
            <a:avLst>
              <a:gd name="adj1" fmla="val -81148"/>
              <a:gd name="adj2" fmla="val -168856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Counter values</a:t>
            </a:r>
          </a:p>
        </p:txBody>
      </p:sp>
      <p:sp>
        <p:nvSpPr>
          <p:cNvPr id="437256" name="AutoShape 8"/>
          <p:cNvSpPr>
            <a:spLocks noChangeArrowheads="1"/>
          </p:cNvSpPr>
          <p:nvPr/>
        </p:nvSpPr>
        <p:spPr bwMode="auto">
          <a:xfrm>
            <a:off x="6148754" y="712788"/>
            <a:ext cx="2549769" cy="747712"/>
          </a:xfrm>
          <a:prstGeom prst="wedgeRoundRectCallout">
            <a:avLst>
              <a:gd name="adj1" fmla="val -143676"/>
              <a:gd name="adj2" fmla="val 7293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Reference link to start</a:t>
            </a:r>
          </a:p>
        </p:txBody>
      </p:sp>
    </p:spTree>
    <p:extLst>
      <p:ext uri="{BB962C8B-B14F-4D97-AF65-F5344CB8AC3E}">
        <p14:creationId xmlns:p14="http://schemas.microsoft.com/office/powerpoint/2010/main" val="2976010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437697" y="122238"/>
            <a:ext cx="8153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0" hangingPunct="0">
              <a:lnSpc>
                <a:spcPct val="80000"/>
              </a:lnSpc>
            </a:pPr>
            <a:endParaRPr lang="en-US" sz="2400" b="1" dirty="0">
              <a:solidFill>
                <a:srgbClr val="000000"/>
              </a:solidFill>
              <a:latin typeface="Candara"/>
              <a:ea typeface="+mj-ea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7.8 :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316044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Handling Activities that Fail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9299" name="Picture 3" descr="dx444_core_modules_2_dsessentialsv8-p164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6" y="1077913"/>
            <a:ext cx="8072804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9300" name="AutoShape 4"/>
          <p:cNvSpPr>
            <a:spLocks noChangeArrowheads="1"/>
          </p:cNvSpPr>
          <p:nvPr/>
        </p:nvSpPr>
        <p:spPr bwMode="auto">
          <a:xfrm>
            <a:off x="2105758" y="5026025"/>
            <a:ext cx="3282462" cy="920750"/>
          </a:xfrm>
          <a:prstGeom prst="wedgeRoundRectCallout">
            <a:avLst>
              <a:gd name="adj1" fmla="val -54639"/>
              <a:gd name="adj2" fmla="val -12517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Pass control to Exception stage when an activity fails</a:t>
            </a:r>
          </a:p>
        </p:txBody>
      </p:sp>
    </p:spTree>
    <p:extLst>
      <p:ext uri="{BB962C8B-B14F-4D97-AF65-F5344CB8AC3E}">
        <p14:creationId xmlns:p14="http://schemas.microsoft.com/office/powerpoint/2010/main" val="2441304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Exception Handler Stage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23" name="Picture 3" descr="dx444_core_modules_2_dsessentialsv8-p165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69" y="857250"/>
            <a:ext cx="8717574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24" name="AutoShape 4"/>
          <p:cNvSpPr>
            <a:spLocks noChangeArrowheads="1"/>
          </p:cNvSpPr>
          <p:nvPr/>
        </p:nvSpPr>
        <p:spPr bwMode="auto">
          <a:xfrm>
            <a:off x="254977" y="2805113"/>
            <a:ext cx="2574681" cy="920750"/>
          </a:xfrm>
          <a:prstGeom prst="wedgeRoundRectCallout">
            <a:avLst>
              <a:gd name="adj1" fmla="val 87736"/>
              <a:gd name="adj2" fmla="val 15706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Control goes here if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an activity fails</a:t>
            </a:r>
          </a:p>
        </p:txBody>
      </p:sp>
    </p:spTree>
    <p:extLst>
      <p:ext uri="{BB962C8B-B14F-4D97-AF65-F5344CB8AC3E}">
        <p14:creationId xmlns:p14="http://schemas.microsoft.com/office/powerpoint/2010/main" val="27578858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437697" y="122238"/>
            <a:ext cx="8153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0" hangingPunct="0">
              <a:lnSpc>
                <a:spcPct val="80000"/>
              </a:lnSpc>
            </a:pPr>
            <a:endParaRPr lang="en-US" sz="2400" b="1" dirty="0">
              <a:solidFill>
                <a:srgbClr val="000000"/>
              </a:solidFill>
              <a:latin typeface="Candara"/>
              <a:ea typeface="+mj-ea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7.8 : Restart</a:t>
            </a:r>
          </a:p>
        </p:txBody>
      </p:sp>
    </p:spTree>
    <p:extLst>
      <p:ext uri="{BB962C8B-B14F-4D97-AF65-F5344CB8AC3E}">
        <p14:creationId xmlns:p14="http://schemas.microsoft.com/office/powerpoint/2010/main" val="1161429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Enable Restart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2371" name="Picture 3" descr="dx444_core_modules_2_dsessentialsv8-p167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4" y="1382713"/>
            <a:ext cx="8406912" cy="26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2372" name="AutoShape 4"/>
          <p:cNvSpPr>
            <a:spLocks noChangeArrowheads="1"/>
          </p:cNvSpPr>
          <p:nvPr/>
        </p:nvSpPr>
        <p:spPr bwMode="auto">
          <a:xfrm>
            <a:off x="3644413" y="4895850"/>
            <a:ext cx="2576146" cy="920750"/>
          </a:xfrm>
          <a:prstGeom prst="wedgeRoundRectCallout">
            <a:avLst>
              <a:gd name="adj1" fmla="val -117843"/>
              <a:gd name="adj2" fmla="val -22275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Enable checkpoints to be added</a:t>
            </a:r>
          </a:p>
        </p:txBody>
      </p:sp>
    </p:spTree>
    <p:extLst>
      <p:ext uri="{BB962C8B-B14F-4D97-AF65-F5344CB8AC3E}">
        <p14:creationId xmlns:p14="http://schemas.microsoft.com/office/powerpoint/2010/main" val="543292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Disable Checkpoint at a Stage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3395" name="Picture 3" descr="dx444_core_modules_2_dsessentialsv8-p168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1143001"/>
            <a:ext cx="8663354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6" name="AutoShape 4"/>
          <p:cNvSpPr>
            <a:spLocks noChangeArrowheads="1"/>
          </p:cNvSpPr>
          <p:nvPr/>
        </p:nvSpPr>
        <p:spPr bwMode="auto">
          <a:xfrm>
            <a:off x="3522785" y="4591050"/>
            <a:ext cx="2574681" cy="920750"/>
          </a:xfrm>
          <a:prstGeom prst="wedgeRoundRectCallout">
            <a:avLst>
              <a:gd name="adj1" fmla="val -39755"/>
              <a:gd name="adj2" fmla="val -202069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Don’t checkpoint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this activity</a:t>
            </a:r>
          </a:p>
        </p:txBody>
      </p:sp>
    </p:spTree>
    <p:extLst>
      <p:ext uri="{BB962C8B-B14F-4D97-AF65-F5344CB8AC3E}">
        <p14:creationId xmlns:p14="http://schemas.microsoft.com/office/powerpoint/2010/main" val="354113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Advanced Find Filtering Options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Type:  type of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Job, Table Definition,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Creation: range of dates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E.g., Up to a week ago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Last modification:  range of dates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E.g., Up to a week ago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Where used:  objects that use specified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E.g., a job that uses a specified Table Definition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Dependencies of:  objects that are dependencies of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E.g., a Table Definition that is referenced in a specified job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Options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Case sensitivity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Search within last result set</a:t>
            </a:r>
          </a:p>
        </p:txBody>
      </p:sp>
    </p:spTree>
    <p:extLst>
      <p:ext uri="{BB962C8B-B14F-4D97-AF65-F5344CB8AC3E}">
        <p14:creationId xmlns:p14="http://schemas.microsoft.com/office/powerpoint/2010/main" val="16404793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Q &amp; A</a:t>
            </a:r>
            <a:endParaRPr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Wingdings" pitchFamily="2" charset="2"/>
              <a:buAutoNum type="arabicPeriod"/>
            </a:pPr>
            <a:r>
              <a:rPr lang="en-US" altLang="en-US" dirty="0"/>
              <a:t>Which stage is used to run jobs in a job sequence? </a:t>
            </a:r>
          </a:p>
          <a:p>
            <a:pPr marL="457200" indent="-457200" eaLnBrk="1" hangingPunct="1">
              <a:buFont typeface="Wingdings" pitchFamily="2" charset="2"/>
              <a:buAutoNum type="arabicPeriod"/>
            </a:pPr>
            <a:r>
              <a:rPr lang="en-US" altLang="en-US" dirty="0"/>
              <a:t>Does the Exception Handler stage support an input link?</a:t>
            </a:r>
          </a:p>
        </p:txBody>
      </p:sp>
    </p:spTree>
    <p:extLst>
      <p:ext uri="{BB962C8B-B14F-4D97-AF65-F5344CB8AC3E}">
        <p14:creationId xmlns:p14="http://schemas.microsoft.com/office/powerpoint/2010/main" val="287338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Q &amp; A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Activity stage </a:t>
            </a:r>
          </a:p>
          <a:p>
            <a:r>
              <a:rPr lang="en-US" dirty="0"/>
              <a:t>No, control is automatically passed to the stage when an exception occurs.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30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t>Unit 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completed this unit, you should be able to: </a:t>
            </a:r>
          </a:p>
          <a:p>
            <a:r>
              <a:rPr lang="en-US" dirty="0"/>
              <a:t>Use the </a:t>
            </a:r>
            <a:r>
              <a:rPr lang="en-US" dirty="0" err="1"/>
              <a:t>DataStage</a:t>
            </a:r>
            <a:r>
              <a:rPr lang="en-US" dirty="0"/>
              <a:t> Job Sequencer to build a job that controls a sequence of jobs </a:t>
            </a:r>
          </a:p>
          <a:p>
            <a:r>
              <a:rPr lang="en-US" dirty="0"/>
              <a:t>Use Sequencer links and stages to control the sequence a set of jobs run in </a:t>
            </a:r>
          </a:p>
          <a:p>
            <a:r>
              <a:rPr lang="en-US" dirty="0"/>
              <a:t>Use Sequencer triggers and stages to control the conditions under which jobs run </a:t>
            </a:r>
          </a:p>
          <a:p>
            <a:r>
              <a:rPr lang="en-US" dirty="0"/>
              <a:t>Pass information in job parameters from the master controlling job to the controlled jobs </a:t>
            </a:r>
          </a:p>
          <a:p>
            <a:r>
              <a:rPr lang="en-US" dirty="0"/>
              <a:t>Define user variables </a:t>
            </a:r>
          </a:p>
          <a:p>
            <a:r>
              <a:rPr lang="en-US" dirty="0"/>
              <a:t>Enable restart </a:t>
            </a:r>
          </a:p>
          <a:p>
            <a:r>
              <a:rPr lang="en-US" dirty="0"/>
              <a:t>Handle errors and exceptions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4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/>
              <a:t>Using the Found Results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0" y="1573345"/>
            <a:ext cx="8751277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84" name="AutoShape 4"/>
          <p:cNvSpPr>
            <a:spLocks noChangeArrowheads="1"/>
          </p:cNvSpPr>
          <p:nvPr/>
        </p:nvSpPr>
        <p:spPr bwMode="auto">
          <a:xfrm>
            <a:off x="6566395" y="3016383"/>
            <a:ext cx="1354015" cy="990600"/>
          </a:xfrm>
          <a:prstGeom prst="wedgeRoundRectCallout">
            <a:avLst>
              <a:gd name="adj1" fmla="val -162880"/>
              <a:gd name="adj2" fmla="val -125481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Create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impact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analysis</a:t>
            </a:r>
          </a:p>
        </p:txBody>
      </p:sp>
      <p:sp>
        <p:nvSpPr>
          <p:cNvPr id="327685" name="AutoShape 5"/>
          <p:cNvSpPr>
            <a:spLocks noChangeArrowheads="1"/>
          </p:cNvSpPr>
          <p:nvPr/>
        </p:nvSpPr>
        <p:spPr bwMode="auto">
          <a:xfrm>
            <a:off x="5090752" y="5624645"/>
            <a:ext cx="1689589" cy="903288"/>
          </a:xfrm>
          <a:prstGeom prst="wedgeRoundRectCallout">
            <a:avLst>
              <a:gd name="adj1" fmla="val -173852"/>
              <a:gd name="adj2" fmla="val -256505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Draw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Comparison</a:t>
            </a:r>
          </a:p>
        </p:txBody>
      </p:sp>
      <p:sp>
        <p:nvSpPr>
          <p:cNvPr id="327686" name="AutoShape 6"/>
          <p:cNvSpPr>
            <a:spLocks noChangeArrowheads="1"/>
          </p:cNvSpPr>
          <p:nvPr/>
        </p:nvSpPr>
        <p:spPr bwMode="auto">
          <a:xfrm>
            <a:off x="5799998" y="4172084"/>
            <a:ext cx="1395046" cy="903287"/>
          </a:xfrm>
          <a:prstGeom prst="wedgeRoundRectCallout">
            <a:avLst>
              <a:gd name="adj1" fmla="val -161556"/>
              <a:gd name="adj2" fmla="val -150528"/>
              <a:gd name="adj3" fmla="val 16667"/>
            </a:avLst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D42E"/>
              </a:buClr>
              <a:buFont typeface="Courier New" pitchFamily="49" charset="0"/>
              <a:buChar char="o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Export to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FF00"/>
                </a:solidFill>
              </a:rPr>
              <a:t>a file</a:t>
            </a:r>
          </a:p>
        </p:txBody>
      </p:sp>
    </p:spTree>
    <p:extLst>
      <p:ext uri="{BB962C8B-B14F-4D97-AF65-F5344CB8AC3E}">
        <p14:creationId xmlns:p14="http://schemas.microsoft.com/office/powerpoint/2010/main" val="3844894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437697" y="122238"/>
            <a:ext cx="8153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0" hangingPunct="0">
              <a:lnSpc>
                <a:spcPct val="80000"/>
              </a:lnSpc>
            </a:pPr>
            <a:endParaRPr lang="en-US" sz="2400" b="1" dirty="0">
              <a:solidFill>
                <a:srgbClr val="000000"/>
              </a:solidFill>
              <a:latin typeface="Candara"/>
              <a:ea typeface="+mj-ea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InfoSphere</a:t>
            </a:r>
            <a:r>
              <a:rPr lang="en-US" dirty="0"/>
              <a:t> Information Server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7.2 : Impact Analysis</a:t>
            </a:r>
          </a:p>
        </p:txBody>
      </p:sp>
    </p:spTree>
    <p:extLst>
      <p:ext uri="{BB962C8B-B14F-4D97-AF65-F5344CB8AC3E}">
        <p14:creationId xmlns:p14="http://schemas.microsoft.com/office/powerpoint/2010/main" val="1940915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heme/theme1.xml><?xml version="1.0" encoding="utf-8"?>
<a:theme xmlns:a="http://schemas.openxmlformats.org/drawingml/2006/main" name="2_Corporate Presentation Template (4x3 - Normal)">
  <a:themeElements>
    <a:clrScheme name="Capgemini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Capgemi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B9BED16EB0048B4DF793E653FA3A1" ma:contentTypeVersion="3" ma:contentTypeDescription="Create a new document." ma:contentTypeScope="" ma:versionID="feef15e8976e736c962867b02017827d">
  <xsd:schema xmlns:xsd="http://www.w3.org/2001/XMLSchema" xmlns:xs="http://www.w3.org/2001/XMLSchema" xmlns:p="http://schemas.microsoft.com/office/2006/metadata/properties" xmlns:ns2="6ba37514-8ea7-4bb7-b1c0-6137f91cbe04" targetNamespace="http://schemas.microsoft.com/office/2006/metadata/properties" ma:root="true" ma:fieldsID="71f881230bfc323a1863133dc3453c38" ns2:_="">
    <xsd:import namespace="6ba37514-8ea7-4bb7-b1c0-6137f91cbe04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7514-8ea7-4bb7-b1c0-6137f91cbe04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terial_x0020_Type xmlns="6ba37514-8ea7-4bb7-b1c0-6137f91cbe04">Class book</Material_x0020_Type>
    <Category xmlns="6ba37514-8ea7-4bb7-b1c0-6137f91cbe04">Module Artifact</Category>
    <Level xmlns="6ba37514-8ea7-4bb7-b1c0-6137f91cbe04">L1</Leve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479379-772E-424C-BF3E-CE2105B675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a37514-8ea7-4bb7-b1c0-6137f91cb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1830C8-F522-4AF4-83DD-915E4EE23EB4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ba37514-8ea7-4bb7-b1c0-6137f91cbe0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673CDC-8BE6-4391-ABD9-A817C61AB8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6515</TotalTime>
  <Words>2474</Words>
  <Application>Microsoft Office PowerPoint</Application>
  <PresentationFormat>On-screen Show (4:3)</PresentationFormat>
  <Paragraphs>434</Paragraphs>
  <Slides>72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Candara</vt:lpstr>
      <vt:lpstr>Webdings</vt:lpstr>
      <vt:lpstr>Arial</vt:lpstr>
      <vt:lpstr>Helvetica Light</vt:lpstr>
      <vt:lpstr>Wingdings</vt:lpstr>
      <vt:lpstr>MS PGothic</vt:lpstr>
      <vt:lpstr>Calibri</vt:lpstr>
      <vt:lpstr>2_Corporate Presentation Template (4x3 - Normal)</vt:lpstr>
      <vt:lpstr>think-cell Slide</vt:lpstr>
      <vt:lpstr>IBM InfoSphere Information Server</vt:lpstr>
      <vt:lpstr>Lesson Objectives</vt:lpstr>
      <vt:lpstr>IBM InfoSphere Information Server </vt:lpstr>
      <vt:lpstr>Quick Find</vt:lpstr>
      <vt:lpstr>Found Results</vt:lpstr>
      <vt:lpstr>Advanced Find Window</vt:lpstr>
      <vt:lpstr>Advanced Find Filtering Options</vt:lpstr>
      <vt:lpstr>Using the Found Results</vt:lpstr>
      <vt:lpstr>IBM InfoSphere Information Server </vt:lpstr>
      <vt:lpstr>Performing an Impact Analysis</vt:lpstr>
      <vt:lpstr>Initiating an Impact Analysis from a Stage</vt:lpstr>
      <vt:lpstr>Displaying the Dependencies Graphically</vt:lpstr>
      <vt:lpstr>Displaying the Dependency Path</vt:lpstr>
      <vt:lpstr>Generating an HTML Report</vt:lpstr>
      <vt:lpstr>IBM InfoSphere Information Server </vt:lpstr>
      <vt:lpstr>Finding the Difference Between Two Jobs</vt:lpstr>
      <vt:lpstr>Initiating the Comparison</vt:lpstr>
      <vt:lpstr>Comparison Results</vt:lpstr>
      <vt:lpstr>Saving to an HTML File</vt:lpstr>
      <vt:lpstr>Comparing Table Definitions</vt:lpstr>
      <vt:lpstr>IBM InfoSphere Information Server </vt:lpstr>
      <vt:lpstr>Unit objectives</vt:lpstr>
      <vt:lpstr>Schema</vt:lpstr>
      <vt:lpstr>Creating a Schema</vt:lpstr>
      <vt:lpstr>Importing a Schema</vt:lpstr>
      <vt:lpstr>Creating a Schema From a Table Definition</vt:lpstr>
      <vt:lpstr>Reading a Sequential File Using a Schema </vt:lpstr>
      <vt:lpstr>Runtime Column Propagation (RCP)</vt:lpstr>
      <vt:lpstr>Enabling Runtime Column Propagation (RCP)</vt:lpstr>
      <vt:lpstr>Enabling RCP at Project Level</vt:lpstr>
      <vt:lpstr>Enabling RCP at Job Level</vt:lpstr>
      <vt:lpstr>Enabling RCP at Stage Level</vt:lpstr>
      <vt:lpstr>When RCP is Disabled</vt:lpstr>
      <vt:lpstr>When RCP is Enabled</vt:lpstr>
      <vt:lpstr>IBM InfoSphere Information Server </vt:lpstr>
      <vt:lpstr>Shared Containers</vt:lpstr>
      <vt:lpstr> Local Containers and Shared Container</vt:lpstr>
      <vt:lpstr>Types of Containers</vt:lpstr>
      <vt:lpstr>Shared Containers</vt:lpstr>
      <vt:lpstr>Creating a Shared Container</vt:lpstr>
      <vt:lpstr>Using a Shared Container in a Job</vt:lpstr>
      <vt:lpstr>Mapping Input / Output Links to the Container</vt:lpstr>
      <vt:lpstr>Unit summary</vt:lpstr>
      <vt:lpstr>Q&amp;A</vt:lpstr>
      <vt:lpstr>Q&amp;A</vt:lpstr>
      <vt:lpstr>IBM InfoSphere Information Server </vt:lpstr>
      <vt:lpstr>Unit objectives</vt:lpstr>
      <vt:lpstr>What is a Job Sequence?</vt:lpstr>
      <vt:lpstr>Basics for Creating a New Job Sequence</vt:lpstr>
      <vt:lpstr>Job Sequencer Stages</vt:lpstr>
      <vt:lpstr>Example</vt:lpstr>
      <vt:lpstr>Sequence Properties</vt:lpstr>
      <vt:lpstr>Job Activity Stage Properties</vt:lpstr>
      <vt:lpstr>Job Activity Trigger</vt:lpstr>
      <vt:lpstr>Execute Command Stage</vt:lpstr>
      <vt:lpstr>Notification Activity Stage</vt:lpstr>
      <vt:lpstr>User Variables Stage</vt:lpstr>
      <vt:lpstr>Referencing the User Variable</vt:lpstr>
      <vt:lpstr>IBM InfoSphere Information Server </vt:lpstr>
      <vt:lpstr>Wait for File Stage</vt:lpstr>
      <vt:lpstr>Sequencer Stage</vt:lpstr>
      <vt:lpstr>Nested Condition Stage</vt:lpstr>
      <vt:lpstr>Loop Stages</vt:lpstr>
      <vt:lpstr>IBM InfoSphere Information Server </vt:lpstr>
      <vt:lpstr>Handling Activities that Fail</vt:lpstr>
      <vt:lpstr>Exception Handler Stage</vt:lpstr>
      <vt:lpstr>IBM InfoSphere Information Server </vt:lpstr>
      <vt:lpstr>Enable Restart</vt:lpstr>
      <vt:lpstr>Disable Checkpoint at a Stage</vt:lpstr>
      <vt:lpstr>Q &amp; A</vt:lpstr>
      <vt:lpstr>Q &amp; A</vt:lpstr>
      <vt:lpstr>Unit summary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iGATE Presentation Template</dc:title>
  <dc:creator>iGATE</dc:creator>
  <cp:lastModifiedBy>S, Parvathy</cp:lastModifiedBy>
  <cp:revision>354</cp:revision>
  <cp:lastPrinted>2016-09-22T10:52:21Z</cp:lastPrinted>
  <dcterms:created xsi:type="dcterms:W3CDTF">2012-05-18T02:59:15Z</dcterms:created>
  <dcterms:modified xsi:type="dcterms:W3CDTF">2018-09-27T04:28:47Z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ContentTypeId">
    <vt:lpwstr>0x010100EBBB9BED16EB0048B4DF793E653FA3A1</vt:lpwstr>
  </property>
  <property fmtid="{D5CDD505-2E9C-101B-9397-08002B2CF9AE}" pid="4" name="_SourceUrl">
    <vt:lpwstr/>
  </property>
</Properties>
</file>